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20" r:id="rId19"/>
    <p:sldId id="272" r:id="rId20"/>
    <p:sldId id="273" r:id="rId21"/>
    <p:sldId id="274" r:id="rId22"/>
    <p:sldId id="283" r:id="rId23"/>
    <p:sldId id="275" r:id="rId24"/>
    <p:sldId id="285" r:id="rId25"/>
    <p:sldId id="286" r:id="rId26"/>
    <p:sldId id="284" r:id="rId27"/>
    <p:sldId id="276" r:id="rId28"/>
    <p:sldId id="277" r:id="rId29"/>
    <p:sldId id="278" r:id="rId30"/>
    <p:sldId id="279" r:id="rId31"/>
    <p:sldId id="280" r:id="rId32"/>
    <p:sldId id="281" r:id="rId33"/>
    <p:sldId id="303" r:id="rId34"/>
    <p:sldId id="304" r:id="rId35"/>
    <p:sldId id="305" r:id="rId36"/>
    <p:sldId id="306" r:id="rId37"/>
    <p:sldId id="311" r:id="rId38"/>
    <p:sldId id="307" r:id="rId39"/>
    <p:sldId id="319" r:id="rId40"/>
    <p:sldId id="308" r:id="rId41"/>
    <p:sldId id="350" r:id="rId42"/>
    <p:sldId id="351" r:id="rId43"/>
    <p:sldId id="288" r:id="rId44"/>
    <p:sldId id="309" r:id="rId45"/>
    <p:sldId id="327" r:id="rId46"/>
    <p:sldId id="322" r:id="rId47"/>
    <p:sldId id="323" r:id="rId48"/>
    <p:sldId id="329" r:id="rId49"/>
    <p:sldId id="314" r:id="rId50"/>
    <p:sldId id="324" r:id="rId51"/>
    <p:sldId id="325" r:id="rId52"/>
    <p:sldId id="326" r:id="rId53"/>
    <p:sldId id="316" r:id="rId54"/>
    <p:sldId id="330" r:id="rId55"/>
    <p:sldId id="331" r:id="rId56"/>
    <p:sldId id="337" r:id="rId57"/>
    <p:sldId id="341" r:id="rId58"/>
    <p:sldId id="332" r:id="rId59"/>
    <p:sldId id="342" r:id="rId60"/>
    <p:sldId id="333" r:id="rId61"/>
    <p:sldId id="334" r:id="rId62"/>
    <p:sldId id="335" r:id="rId63"/>
    <p:sldId id="336" r:id="rId64"/>
    <p:sldId id="343" r:id="rId65"/>
    <p:sldId id="313" r:id="rId66"/>
    <p:sldId id="318" r:id="rId67"/>
    <p:sldId id="355" r:id="rId68"/>
    <p:sldId id="344" r:id="rId69"/>
    <p:sldId id="345" r:id="rId70"/>
    <p:sldId id="346" r:id="rId71"/>
    <p:sldId id="347" r:id="rId72"/>
    <p:sldId id="352" r:id="rId73"/>
    <p:sldId id="356" r:id="rId74"/>
    <p:sldId id="361" r:id="rId75"/>
    <p:sldId id="353" r:id="rId76"/>
    <p:sldId id="354" r:id="rId77"/>
    <p:sldId id="348" r:id="rId78"/>
    <p:sldId id="357" r:id="rId79"/>
    <p:sldId id="358" r:id="rId80"/>
    <p:sldId id="315" r:id="rId81"/>
    <p:sldId id="317" r:id="rId82"/>
    <p:sldId id="362" r:id="rId83"/>
    <p:sldId id="363" r:id="rId84"/>
    <p:sldId id="369" r:id="rId85"/>
    <p:sldId id="384" r:id="rId86"/>
    <p:sldId id="385" r:id="rId87"/>
    <p:sldId id="364" r:id="rId88"/>
    <p:sldId id="365" r:id="rId89"/>
    <p:sldId id="374" r:id="rId90"/>
    <p:sldId id="370" r:id="rId91"/>
    <p:sldId id="371" r:id="rId92"/>
    <p:sldId id="376" r:id="rId93"/>
    <p:sldId id="372" r:id="rId94"/>
    <p:sldId id="375" r:id="rId95"/>
    <p:sldId id="377" r:id="rId96"/>
    <p:sldId id="379" r:id="rId97"/>
    <p:sldId id="381" r:id="rId98"/>
    <p:sldId id="382" r:id="rId99"/>
    <p:sldId id="386" r:id="rId100"/>
    <p:sldId id="378" r:id="rId101"/>
    <p:sldId id="383" r:id="rId102"/>
  </p:sldIdLst>
  <p:sldSz cx="24384000" cy="13716000"/>
  <p:notesSz cx="6858000" cy="9144000"/>
  <p:embeddedFontLst>
    <p:embeddedFont>
      <p:font typeface="Avenir" panose="02000503020000020003" pitchFamily="2" charset="0"/>
      <p:regular r:id="rId104"/>
      <p:italic r:id="rId105"/>
    </p:embeddedFont>
    <p:embeddedFont>
      <p:font typeface="Candara" panose="020E0502030303020204" pitchFamily="34" charset="0"/>
      <p:regular r:id="rId106"/>
      <p:bold r:id="rId107"/>
      <p:italic r:id="rId108"/>
      <p:boldItalic r:id="rId109"/>
    </p:embeddedFont>
    <p:embeddedFont>
      <p:font typeface="Century Gothic" panose="020B0502020202020204" pitchFamily="34" charset="0"/>
      <p:regular r:id="rId110"/>
      <p:bold r:id="rId111"/>
      <p:italic r:id="rId112"/>
      <p:boldItalic r:id="rId113"/>
    </p:embeddedFont>
    <p:embeddedFont>
      <p:font typeface="Helvetica Neue" panose="02000503000000020004" pitchFamily="2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DICE" id="{35C33922-6809-164B-BC78-3D155222C680}">
          <p14:sldIdLst>
            <p14:sldId id="256"/>
            <p14:sldId id="257"/>
            <p14:sldId id="258"/>
          </p14:sldIdLst>
        </p14:section>
        <p14:section name="VISTO" id="{3EC67362-E647-2C4D-9565-8B34FCB5CAF2}">
          <p14:sldIdLst>
            <p14:sldId id="259"/>
            <p14:sldId id="260"/>
            <p14:sldId id="261"/>
            <p14:sldId id="262"/>
            <p14:sldId id="32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20"/>
            <p14:sldId id="272"/>
            <p14:sldId id="273"/>
            <p14:sldId id="274"/>
            <p14:sldId id="283"/>
            <p14:sldId id="275"/>
            <p14:sldId id="285"/>
            <p14:sldId id="286"/>
            <p14:sldId id="284"/>
            <p14:sldId id="276"/>
            <p14:sldId id="277"/>
            <p14:sldId id="278"/>
            <p14:sldId id="279"/>
            <p14:sldId id="280"/>
            <p14:sldId id="281"/>
            <p14:sldId id="303"/>
            <p14:sldId id="304"/>
            <p14:sldId id="305"/>
            <p14:sldId id="306"/>
            <p14:sldId id="311"/>
            <p14:sldId id="307"/>
            <p14:sldId id="319"/>
            <p14:sldId id="308"/>
            <p14:sldId id="350"/>
            <p14:sldId id="351"/>
            <p14:sldId id="288"/>
            <p14:sldId id="309"/>
            <p14:sldId id="327"/>
            <p14:sldId id="322"/>
            <p14:sldId id="323"/>
            <p14:sldId id="329"/>
          </p14:sldIdLst>
        </p14:section>
        <p14:section name="5 ESTRUCTURAS DE CONTROL" id="{72B389E5-21F7-F043-825E-5E9BE3DEF16B}">
          <p14:sldIdLst>
            <p14:sldId id="314"/>
            <p14:sldId id="324"/>
            <p14:sldId id="325"/>
            <p14:sldId id="326"/>
            <p14:sldId id="316"/>
            <p14:sldId id="330"/>
            <p14:sldId id="331"/>
            <p14:sldId id="337"/>
            <p14:sldId id="341"/>
            <p14:sldId id="332"/>
            <p14:sldId id="342"/>
            <p14:sldId id="333"/>
            <p14:sldId id="334"/>
            <p14:sldId id="335"/>
            <p14:sldId id="336"/>
            <p14:sldId id="343"/>
            <p14:sldId id="313"/>
            <p14:sldId id="318"/>
            <p14:sldId id="355"/>
            <p14:sldId id="344"/>
            <p14:sldId id="345"/>
            <p14:sldId id="346"/>
            <p14:sldId id="347"/>
            <p14:sldId id="352"/>
            <p14:sldId id="356"/>
            <p14:sldId id="361"/>
            <p14:sldId id="353"/>
            <p14:sldId id="354"/>
            <p14:sldId id="348"/>
            <p14:sldId id="357"/>
            <p14:sldId id="358"/>
            <p14:sldId id="315"/>
            <p14:sldId id="317"/>
            <p14:sldId id="362"/>
            <p14:sldId id="363"/>
            <p14:sldId id="369"/>
            <p14:sldId id="384"/>
            <p14:sldId id="385"/>
            <p14:sldId id="364"/>
            <p14:sldId id="365"/>
            <p14:sldId id="374"/>
            <p14:sldId id="370"/>
            <p14:sldId id="371"/>
            <p14:sldId id="376"/>
            <p14:sldId id="372"/>
            <p14:sldId id="375"/>
            <p14:sldId id="377"/>
            <p14:sldId id="379"/>
            <p14:sldId id="381"/>
            <p14:sldId id="382"/>
            <p14:sldId id="386"/>
            <p14:sldId id="37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8" roundtripDataSignature="AMtx7mie+ObBWwPEIN6q7+vuDHrR6M/w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96"/>
    <p:restoredTop sz="94424"/>
  </p:normalViewPr>
  <p:slideViewPr>
    <p:cSldViewPr snapToGrid="0">
      <p:cViewPr varScale="1">
        <p:scale>
          <a:sx n="44" d="100"/>
          <a:sy n="44" d="100"/>
        </p:scale>
        <p:origin x="1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4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9.fntdata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0.fntdata"/><Relationship Id="rId118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1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664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32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7000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5183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6776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9824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898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4954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6429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7100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979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17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3029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76201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1350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4912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30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10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7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  <a:defRPr sz="11600">
                <a:solidFill>
                  <a:srgbClr val="1E98FD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30"/>
              <a:buNone/>
              <a:defRPr sz="343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" name="Google Shape;15;p4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58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94" name="Google Shape;194;p58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8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8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8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8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8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8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8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8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8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8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8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8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8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8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8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8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8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8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8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8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58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16" name="Google Shape;216;p58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8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8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58"/>
          <p:cNvSpPr txBox="1">
            <a:spLocks noGrp="1"/>
          </p:cNvSpPr>
          <p:nvPr>
            <p:ph type="title"/>
          </p:nvPr>
        </p:nvSpPr>
        <p:spPr>
          <a:xfrm>
            <a:off x="1777263" y="4704052"/>
            <a:ext cx="7002394" cy="2446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6400"/>
              <a:buFont typeface="Candara"/>
              <a:buNone/>
              <a:defRPr sz="64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8"/>
          <p:cNvSpPr txBox="1">
            <a:spLocks noGrp="1"/>
          </p:cNvSpPr>
          <p:nvPr>
            <p:ph type="body" idx="1"/>
          </p:nvPr>
        </p:nvSpPr>
        <p:spPr>
          <a:xfrm>
            <a:off x="10219967" y="1605618"/>
            <a:ext cx="12550070" cy="1049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21" name="Google Shape;221;p58"/>
          <p:cNvSpPr txBox="1">
            <a:spLocks noGrp="1"/>
          </p:cNvSpPr>
          <p:nvPr>
            <p:ph type="body" idx="2"/>
          </p:nvPr>
        </p:nvSpPr>
        <p:spPr>
          <a:xfrm>
            <a:off x="1777263" y="7160372"/>
            <a:ext cx="7002394" cy="2442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22" name="Google Shape;222;p58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8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59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227" name="Google Shape;227;p59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9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9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9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9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9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9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9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9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9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9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9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9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9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9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9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9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9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9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59"/>
          <p:cNvGrpSpPr/>
          <p:nvPr/>
        </p:nvGrpSpPr>
        <p:grpSpPr>
          <a:xfrm>
            <a:off x="1610672" y="3396663"/>
            <a:ext cx="11883080" cy="6940842"/>
            <a:chOff x="805336" y="1698331"/>
            <a:chExt cx="5941540" cy="3470421"/>
          </a:xfrm>
        </p:grpSpPr>
        <p:sp>
          <p:nvSpPr>
            <p:cNvPr id="247" name="Google Shape;247;p59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9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59"/>
          <p:cNvSpPr>
            <a:spLocks noGrp="1"/>
          </p:cNvSpPr>
          <p:nvPr>
            <p:ph type="pic" idx="2"/>
          </p:nvPr>
        </p:nvSpPr>
        <p:spPr>
          <a:xfrm>
            <a:off x="15087020" y="0"/>
            <a:ext cx="9296980" cy="13716000"/>
          </a:xfrm>
          <a:prstGeom prst="rect">
            <a:avLst/>
          </a:prstGeom>
          <a:solidFill>
            <a:srgbClr val="FEFEFE"/>
          </a:solidFill>
          <a:ln>
            <a:noFill/>
          </a:ln>
        </p:spPr>
      </p:sp>
      <p:sp>
        <p:nvSpPr>
          <p:cNvPr id="251" name="Google Shape;251;p59"/>
          <p:cNvSpPr txBox="1">
            <a:spLocks noGrp="1"/>
          </p:cNvSpPr>
          <p:nvPr>
            <p:ph type="title"/>
          </p:nvPr>
        </p:nvSpPr>
        <p:spPr>
          <a:xfrm>
            <a:off x="1770886" y="4720510"/>
            <a:ext cx="11553292" cy="235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7200"/>
              <a:buFont typeface="Candara"/>
              <a:buNone/>
              <a:defRPr sz="72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body" idx="1"/>
          </p:nvPr>
        </p:nvSpPr>
        <p:spPr>
          <a:xfrm>
            <a:off x="1770886" y="7090024"/>
            <a:ext cx="11553292" cy="254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080"/>
              <a:buNone/>
              <a:defRPr sz="28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640"/>
              <a:buNone/>
              <a:defRPr sz="24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000"/>
            </a:lvl9pPr>
          </a:lstStyle>
          <a:p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59"/>
          <p:cNvSpPr txBox="1">
            <a:spLocks noGrp="1"/>
          </p:cNvSpPr>
          <p:nvPr>
            <p:ph type="ftr" idx="11"/>
          </p:nvPr>
        </p:nvSpPr>
        <p:spPr>
          <a:xfrm>
            <a:off x="1609345" y="12454128"/>
            <a:ext cx="11884406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ldNum" idx="12"/>
          </p:nvPr>
        </p:nvSpPr>
        <p:spPr>
          <a:xfrm>
            <a:off x="11656754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60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58" name="Google Shape;258;p60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0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0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0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0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0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0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0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0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0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0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0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0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0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0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0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0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0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0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0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0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60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280" name="Google Shape;280;p60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0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0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60"/>
          <p:cNvSpPr txBox="1">
            <a:spLocks noGrp="1"/>
          </p:cNvSpPr>
          <p:nvPr>
            <p:ph type="title"/>
          </p:nvPr>
        </p:nvSpPr>
        <p:spPr>
          <a:xfrm>
            <a:off x="1777264" y="4699851"/>
            <a:ext cx="7002392" cy="491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0"/>
          <p:cNvSpPr txBox="1">
            <a:spLocks noGrp="1"/>
          </p:cNvSpPr>
          <p:nvPr>
            <p:ph type="body" idx="1"/>
          </p:nvPr>
        </p:nvSpPr>
        <p:spPr>
          <a:xfrm rot="5400000">
            <a:off x="11237912" y="571493"/>
            <a:ext cx="10514180" cy="1255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85" name="Google Shape;285;p60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60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6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61"/>
          <p:cNvGrpSpPr/>
          <p:nvPr/>
        </p:nvGrpSpPr>
        <p:grpSpPr>
          <a:xfrm flipH="1">
            <a:off x="0" y="0"/>
            <a:ext cx="25168228" cy="13706476"/>
            <a:chOff x="-417513" y="0"/>
            <a:chExt cx="12584114" cy="6853238"/>
          </a:xfrm>
        </p:grpSpPr>
        <p:sp>
          <p:nvSpPr>
            <p:cNvPr id="290" name="Google Shape;290;p61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1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1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1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1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1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1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1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1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1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1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1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1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1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1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1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1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1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1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1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61"/>
          <p:cNvGrpSpPr/>
          <p:nvPr/>
        </p:nvGrpSpPr>
        <p:grpSpPr>
          <a:xfrm>
            <a:off x="15437896" y="3399179"/>
            <a:ext cx="7348952" cy="6940842"/>
            <a:chOff x="697883" y="1816768"/>
            <a:chExt cx="3674476" cy="3470421"/>
          </a:xfrm>
        </p:grpSpPr>
        <p:sp>
          <p:nvSpPr>
            <p:cNvPr id="312" name="Google Shape;312;p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1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61"/>
          <p:cNvSpPr txBox="1">
            <a:spLocks noGrp="1"/>
          </p:cNvSpPr>
          <p:nvPr>
            <p:ph type="title"/>
          </p:nvPr>
        </p:nvSpPr>
        <p:spPr>
          <a:xfrm rot="5400000">
            <a:off x="16659628" y="3655097"/>
            <a:ext cx="4912884" cy="7002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1"/>
          <p:cNvSpPr txBox="1">
            <a:spLocks noGrp="1"/>
          </p:cNvSpPr>
          <p:nvPr>
            <p:ph type="body" idx="1"/>
          </p:nvPr>
        </p:nvSpPr>
        <p:spPr>
          <a:xfrm rot="5400000">
            <a:off x="2616813" y="585570"/>
            <a:ext cx="10514606" cy="1253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317" name="Google Shape;317;p61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61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foto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8"/>
          <p:cNvSpPr>
            <a:spLocks noGrp="1"/>
          </p:cNvSpPr>
          <p:nvPr>
            <p:ph type="pic" idx="2"/>
          </p:nvPr>
        </p:nvSpPr>
        <p:spPr>
          <a:xfrm>
            <a:off x="0" y="-1270000"/>
            <a:ext cx="24384000" cy="16256001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48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30"/>
              <a:buNone/>
              <a:defRPr sz="343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9" name="Google Shape;19;p48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8"/>
          <p:cNvSpPr txBox="1">
            <a:spLocks noGrp="1"/>
          </p:cNvSpPr>
          <p:nvPr>
            <p:ph type="body" idx="3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None/>
              <a:defRPr sz="64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1" name="Google Shape;21;p4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  <a:defRPr sz="5292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5" name="Google Shape;25;p4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sz="5500"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26" name="Google Shape;26;p4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2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29" name="Google Shape;29;p52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2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2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2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2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2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2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2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2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2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2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2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2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2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2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2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2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2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2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2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2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52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51" name="Google Shape;51;p5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52"/>
          <p:cNvSpPr txBox="1">
            <a:spLocks noGrp="1"/>
          </p:cNvSpPr>
          <p:nvPr>
            <p:ph type="title"/>
          </p:nvPr>
        </p:nvSpPr>
        <p:spPr>
          <a:xfrm>
            <a:off x="1777263" y="4699850"/>
            <a:ext cx="6997958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1"/>
          </p:nvPr>
        </p:nvSpPr>
        <p:spPr>
          <a:xfrm>
            <a:off x="10236895" y="1606372"/>
            <a:ext cx="12563746" cy="1049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53"/>
          <p:cNvGrpSpPr/>
          <p:nvPr/>
        </p:nvGrpSpPr>
        <p:grpSpPr>
          <a:xfrm>
            <a:off x="-659347" y="-118752"/>
            <a:ext cx="25031702" cy="13847596"/>
            <a:chOff x="-329674" y="-51881"/>
            <a:chExt cx="12515851" cy="6923798"/>
          </a:xfrm>
        </p:grpSpPr>
        <p:sp>
          <p:nvSpPr>
            <p:cNvPr id="61" name="Google Shape;61;p53"/>
            <p:cNvSpPr/>
            <p:nvPr/>
          </p:nvSpPr>
          <p:spPr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l" t="t" r="r" b="b"/>
              <a:pathLst>
                <a:path w="2038" h="1169" extrusionOk="0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3"/>
            <p:cNvSpPr/>
            <p:nvPr/>
          </p:nvSpPr>
          <p:spPr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l" t="t" r="r" b="b"/>
              <a:pathLst>
                <a:path w="1549" h="1017" extrusionOk="0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3"/>
            <p:cNvSpPr/>
            <p:nvPr/>
          </p:nvSpPr>
          <p:spPr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l" t="t" r="r" b="b"/>
              <a:pathLst>
                <a:path w="1688" h="1066" extrusionOk="0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3"/>
            <p:cNvSpPr/>
            <p:nvPr/>
          </p:nvSpPr>
          <p:spPr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l" t="t" r="r" b="b"/>
              <a:pathLst>
                <a:path w="2171" h="1326" extrusionOk="0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3"/>
            <p:cNvSpPr/>
            <p:nvPr/>
          </p:nvSpPr>
          <p:spPr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l" t="t" r="r" b="b"/>
              <a:pathLst>
                <a:path w="106" h="143" extrusionOk="0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3"/>
            <p:cNvSpPr/>
            <p:nvPr/>
          </p:nvSpPr>
          <p:spPr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l" t="t" r="r" b="b"/>
              <a:pathLst>
                <a:path w="2330" h="1452" extrusionOk="0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3"/>
            <p:cNvSpPr/>
            <p:nvPr/>
          </p:nvSpPr>
          <p:spPr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l" t="t" r="r" b="b"/>
              <a:pathLst>
                <a:path w="1216" h="1436" extrusionOk="0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3"/>
            <p:cNvSpPr/>
            <p:nvPr/>
          </p:nvSpPr>
          <p:spPr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l" t="t" r="r" b="b"/>
              <a:pathLst>
                <a:path w="222" h="129" extrusionOk="0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3"/>
            <p:cNvSpPr/>
            <p:nvPr/>
          </p:nvSpPr>
          <p:spPr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l" t="t" r="r" b="b"/>
              <a:pathLst>
                <a:path w="1174" h="1440" extrusionOk="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3"/>
            <p:cNvSpPr/>
            <p:nvPr/>
          </p:nvSpPr>
          <p:spPr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l" t="t" r="r" b="b"/>
              <a:pathLst>
                <a:path w="125" h="74" extrusionOk="0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3"/>
            <p:cNvSpPr/>
            <p:nvPr/>
          </p:nvSpPr>
          <p:spPr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l" t="t" r="r" b="b"/>
              <a:pathLst>
                <a:path w="1155" h="1440" extrusionOk="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3"/>
            <p:cNvSpPr/>
            <p:nvPr/>
          </p:nvSpPr>
          <p:spPr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l" t="t" r="r" b="b"/>
              <a:pathLst>
                <a:path w="75" h="45" extrusionOk="0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3"/>
            <p:cNvSpPr/>
            <p:nvPr/>
          </p:nvSpPr>
          <p:spPr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l" t="t" r="r" b="b"/>
              <a:pathLst>
                <a:path w="1160" h="1441" extrusionOk="0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3"/>
            <p:cNvSpPr/>
            <p:nvPr/>
          </p:nvSpPr>
          <p:spPr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l" t="t" r="r" b="b"/>
              <a:pathLst>
                <a:path w="1137" h="1440" extrusionOk="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3"/>
            <p:cNvSpPr/>
            <p:nvPr/>
          </p:nvSpPr>
          <p:spPr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l" t="t" r="r" b="b"/>
              <a:pathLst>
                <a:path w="1058" h="1439" extrusionOk="0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3"/>
            <p:cNvSpPr/>
            <p:nvPr/>
          </p:nvSpPr>
          <p:spPr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3"/>
            <p:cNvSpPr/>
            <p:nvPr/>
          </p:nvSpPr>
          <p:spPr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l" t="t" r="r" b="b"/>
              <a:pathLst>
                <a:path w="620" h="536" extrusionOk="0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3"/>
            <p:cNvSpPr/>
            <p:nvPr/>
          </p:nvSpPr>
          <p:spPr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l" t="t" r="r" b="b"/>
              <a:pathLst>
                <a:path w="455" h="285" extrusionOk="0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3"/>
            <p:cNvSpPr/>
            <p:nvPr/>
          </p:nvSpPr>
          <p:spPr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l" t="t" r="r" b="b"/>
              <a:pathLst>
                <a:path w="188" h="112" extrusionOk="0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53"/>
          <p:cNvGrpSpPr/>
          <p:nvPr/>
        </p:nvGrpSpPr>
        <p:grpSpPr>
          <a:xfrm>
            <a:off x="6519091" y="2372967"/>
            <a:ext cx="11332290" cy="8955866"/>
            <a:chOff x="3259545" y="1186483"/>
            <a:chExt cx="5666145" cy="4477933"/>
          </a:xfrm>
        </p:grpSpPr>
        <p:sp>
          <p:nvSpPr>
            <p:cNvPr id="81" name="Google Shape;81;p53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3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3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53"/>
          <p:cNvSpPr txBox="1">
            <a:spLocks noGrp="1"/>
          </p:cNvSpPr>
          <p:nvPr>
            <p:ph type="title"/>
          </p:nvPr>
        </p:nvSpPr>
        <p:spPr>
          <a:xfrm>
            <a:off x="6688432" y="4149460"/>
            <a:ext cx="10980448" cy="337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800"/>
              <a:buFont typeface="Candara"/>
              <a:buNone/>
              <a:defRPr sz="8800"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 txBox="1">
            <a:spLocks noGrp="1"/>
          </p:cNvSpPr>
          <p:nvPr>
            <p:ph type="body" idx="1"/>
          </p:nvPr>
        </p:nvSpPr>
        <p:spPr>
          <a:xfrm>
            <a:off x="6688431" y="7693702"/>
            <a:ext cx="10980446" cy="276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rmAutofit/>
          </a:bodyPr>
          <a:lstStyle>
            <a:lvl1pPr marL="457200" lvl="0" indent="-228600" algn="ctr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FFFEF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3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3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54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91" name="Google Shape;91;p54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4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4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4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4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4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4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4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4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4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4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4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4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4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4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4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4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4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4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4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4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54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13" name="Google Shape;113;p5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54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5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54"/>
          <p:cNvSpPr txBox="1">
            <a:spLocks noGrp="1"/>
          </p:cNvSpPr>
          <p:nvPr>
            <p:ph type="title"/>
          </p:nvPr>
        </p:nvSpPr>
        <p:spPr>
          <a:xfrm>
            <a:off x="1778000" y="4679339"/>
            <a:ext cx="7001656" cy="494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4"/>
          <p:cNvSpPr txBox="1">
            <a:spLocks noGrp="1"/>
          </p:cNvSpPr>
          <p:nvPr>
            <p:ph type="body" idx="1"/>
          </p:nvPr>
        </p:nvSpPr>
        <p:spPr>
          <a:xfrm>
            <a:off x="10241757" y="1606375"/>
            <a:ext cx="12539182" cy="476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8" name="Google Shape;118;p54"/>
          <p:cNvSpPr txBox="1">
            <a:spLocks noGrp="1"/>
          </p:cNvSpPr>
          <p:nvPr>
            <p:ph type="body" idx="2"/>
          </p:nvPr>
        </p:nvSpPr>
        <p:spPr>
          <a:xfrm>
            <a:off x="10236894" y="7344324"/>
            <a:ext cx="12544044" cy="476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19" name="Google Shape;119;p54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4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55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24" name="Google Shape;124;p55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55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55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55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55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55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55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5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5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5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5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5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5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5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5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5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5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5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5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5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5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55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46" name="Google Shape;146;p55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5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5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55"/>
          <p:cNvSpPr txBox="1">
            <a:spLocks noGrp="1"/>
          </p:cNvSpPr>
          <p:nvPr>
            <p:ph type="title"/>
          </p:nvPr>
        </p:nvSpPr>
        <p:spPr>
          <a:xfrm>
            <a:off x="1778002" y="4727831"/>
            <a:ext cx="7001656" cy="4920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55"/>
          <p:cNvSpPr txBox="1">
            <a:spLocks noGrp="1"/>
          </p:cNvSpPr>
          <p:nvPr>
            <p:ph type="body" idx="1"/>
          </p:nvPr>
        </p:nvSpPr>
        <p:spPr>
          <a:xfrm>
            <a:off x="10250274" y="1606370"/>
            <a:ext cx="12530176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1" name="Google Shape;151;p55"/>
          <p:cNvSpPr txBox="1">
            <a:spLocks noGrp="1"/>
          </p:cNvSpPr>
          <p:nvPr>
            <p:ph type="body" idx="2"/>
          </p:nvPr>
        </p:nvSpPr>
        <p:spPr>
          <a:xfrm>
            <a:off x="10250610" y="2977971"/>
            <a:ext cx="12528700" cy="339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2" name="Google Shape;152;p55"/>
          <p:cNvSpPr txBox="1">
            <a:spLocks noGrp="1"/>
          </p:cNvSpPr>
          <p:nvPr>
            <p:ph type="body" idx="3"/>
          </p:nvPr>
        </p:nvSpPr>
        <p:spPr>
          <a:xfrm>
            <a:off x="10237306" y="7331774"/>
            <a:ext cx="1252882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840"/>
              <a:buNone/>
              <a:defRPr sz="44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4400"/>
              <a:buNone/>
              <a:defRPr sz="4000" b="1"/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960"/>
              <a:buNone/>
              <a:defRPr sz="3600" b="1"/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5pPr>
            <a:lvl6pPr marL="2743200" lvl="5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6pPr>
            <a:lvl7pPr marL="3200400" lvl="6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7pPr>
            <a:lvl8pPr marL="3657600" lvl="7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8pPr>
            <a:lvl9pPr marL="4114800" lvl="8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520"/>
              <a:buNone/>
              <a:defRPr sz="3200" b="1"/>
            </a:lvl9pPr>
          </a:lstStyle>
          <a:p>
            <a:endParaRPr/>
          </a:p>
        </p:txBody>
      </p:sp>
      <p:sp>
        <p:nvSpPr>
          <p:cNvPr id="153" name="Google Shape;153;p55"/>
          <p:cNvSpPr txBox="1">
            <a:spLocks noGrp="1"/>
          </p:cNvSpPr>
          <p:nvPr>
            <p:ph type="body" idx="4"/>
          </p:nvPr>
        </p:nvSpPr>
        <p:spPr>
          <a:xfrm>
            <a:off x="10236894" y="8703374"/>
            <a:ext cx="12531176" cy="34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4330" algn="l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SzPts val="1980"/>
              <a:buChar char="▪"/>
              <a:defRPr/>
            </a:lvl1pPr>
            <a:lvl2pPr marL="914400" lvl="1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2pPr>
            <a:lvl3pPr marL="1371600" lvl="2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3pPr>
            <a:lvl4pPr marL="1828800" lvl="3" indent="-35433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4pPr>
            <a:lvl5pPr marL="2286000" lvl="4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5pPr>
            <a:lvl6pPr marL="2743200" lvl="5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6pPr>
            <a:lvl7pPr marL="3200400" lvl="6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7pPr>
            <a:lvl8pPr marL="3657600" lvl="7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8pPr>
            <a:lvl9pPr marL="4114800" lvl="8" indent="-354329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980"/>
              <a:buChar char="▪"/>
              <a:defRPr/>
            </a:lvl9pPr>
          </a:lstStyle>
          <a:p>
            <a:endParaRPr/>
          </a:p>
        </p:txBody>
      </p:sp>
      <p:sp>
        <p:nvSpPr>
          <p:cNvPr id="154" name="Google Shape;154;p55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5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6"/>
          <p:cNvGrpSpPr/>
          <p:nvPr/>
        </p:nvGrpSpPr>
        <p:grpSpPr>
          <a:xfrm>
            <a:off x="-835026" y="0"/>
            <a:ext cx="25168228" cy="13706476"/>
            <a:chOff x="-417513" y="0"/>
            <a:chExt cx="12584114" cy="6853238"/>
          </a:xfrm>
        </p:grpSpPr>
        <p:sp>
          <p:nvSpPr>
            <p:cNvPr id="159" name="Google Shape;159;p56"/>
            <p:cNvSpPr/>
            <p:nvPr/>
          </p:nvSpPr>
          <p:spPr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l" t="t" r="r" b="b"/>
              <a:pathLst>
                <a:path w="813" h="1440" extrusionOk="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6"/>
            <p:cNvSpPr/>
            <p:nvPr/>
          </p:nvSpPr>
          <p:spPr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l" t="t" r="r" b="b"/>
              <a:pathLst>
                <a:path w="324" h="117" extrusionOk="0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6"/>
            <p:cNvSpPr/>
            <p:nvPr/>
          </p:nvSpPr>
          <p:spPr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l" t="t" r="r" b="b"/>
              <a:pathLst>
                <a:path w="404" h="385" extrusionOk="0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6"/>
            <p:cNvSpPr/>
            <p:nvPr/>
          </p:nvSpPr>
          <p:spPr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l" t="t" r="r" b="b"/>
              <a:pathLst>
                <a:path w="774" h="1440" extrusionOk="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6"/>
            <p:cNvSpPr/>
            <p:nvPr/>
          </p:nvSpPr>
          <p:spPr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l" t="t" r="r" b="b"/>
              <a:pathLst>
                <a:path w="203" h="77" extrusionOk="0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6"/>
            <p:cNvSpPr/>
            <p:nvPr/>
          </p:nvSpPr>
          <p:spPr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l" t="t" r="r" b="b"/>
              <a:pathLst>
                <a:path w="351" h="332" extrusionOk="0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6"/>
            <p:cNvSpPr/>
            <p:nvPr/>
          </p:nvSpPr>
          <p:spPr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l" t="t" r="r" b="b"/>
              <a:pathLst>
                <a:path w="762" h="1440" extrusionOk="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6"/>
            <p:cNvSpPr/>
            <p:nvPr/>
          </p:nvSpPr>
          <p:spPr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l" t="t" r="r" b="b"/>
              <a:pathLst>
                <a:path w="140" h="54" extrusionOk="0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6"/>
            <p:cNvSpPr/>
            <p:nvPr/>
          </p:nvSpPr>
          <p:spPr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l" t="t" r="r" b="b"/>
              <a:pathLst>
                <a:path w="321" h="302" extrusionOk="0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6"/>
            <p:cNvSpPr/>
            <p:nvPr/>
          </p:nvSpPr>
          <p:spPr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l" t="t" r="r" b="b"/>
              <a:pathLst>
                <a:path w="683" h="1440" extrusionOk="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6"/>
            <p:cNvSpPr/>
            <p:nvPr/>
          </p:nvSpPr>
          <p:spPr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l" t="t" r="r" b="b"/>
              <a:pathLst>
                <a:path w="287" h="279" extrusionOk="0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6"/>
            <p:cNvSpPr/>
            <p:nvPr/>
          </p:nvSpPr>
          <p:spPr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l" t="t" r="r" b="b"/>
              <a:pathLst>
                <a:path w="680" h="1440" extrusionOk="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6"/>
            <p:cNvSpPr/>
            <p:nvPr/>
          </p:nvSpPr>
          <p:spPr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l" t="t" r="r" b="b"/>
              <a:pathLst>
                <a:path w="250" h="242" extrusionOk="0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6"/>
            <p:cNvSpPr/>
            <p:nvPr/>
          </p:nvSpPr>
          <p:spPr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l" t="t" r="r" b="b"/>
              <a:pathLst>
                <a:path w="720" h="1440" extrusionOk="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6"/>
            <p:cNvSpPr/>
            <p:nvPr/>
          </p:nvSpPr>
          <p:spPr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l" t="t" r="r" b="b"/>
              <a:pathLst>
                <a:path w="185" h="167" extrusionOk="0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6"/>
            <p:cNvSpPr/>
            <p:nvPr/>
          </p:nvSpPr>
          <p:spPr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l" t="t" r="r" b="b"/>
              <a:pathLst>
                <a:path w="572" h="1440" extrusionOk="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 cmpd="sng">
              <a:solidFill>
                <a:schemeClr val="dk1">
                  <a:alpha val="20000"/>
                </a:schemeClr>
              </a:solidFill>
              <a:prstDash val="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6"/>
            <p:cNvSpPr/>
            <p:nvPr/>
          </p:nvSpPr>
          <p:spPr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l" t="t" r="r" b="b"/>
              <a:pathLst>
                <a:path w="620" h="1440" extrusionOk="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6"/>
            <p:cNvSpPr/>
            <p:nvPr/>
          </p:nvSpPr>
          <p:spPr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l" t="t" r="r" b="b"/>
              <a:pathLst>
                <a:path w="506" h="1440" extrusionOk="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6"/>
            <p:cNvSpPr/>
            <p:nvPr/>
          </p:nvSpPr>
          <p:spPr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l" t="t" r="r" b="b"/>
              <a:pathLst>
                <a:path w="373" h="673" extrusionOk="0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6"/>
            <p:cNvSpPr/>
            <p:nvPr/>
          </p:nvSpPr>
          <p:spPr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l" t="t" r="r" b="b"/>
              <a:pathLst>
                <a:path w="45" h="174" extrusionOk="0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6"/>
            <p:cNvSpPr/>
            <p:nvPr/>
          </p:nvSpPr>
          <p:spPr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l" t="t" r="r" b="b"/>
              <a:pathLst>
                <a:path w="329" h="469" extrusionOk="0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 cmpd="sng">
              <a:solidFill>
                <a:schemeClr val="dk1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56"/>
          <p:cNvGrpSpPr/>
          <p:nvPr/>
        </p:nvGrpSpPr>
        <p:grpSpPr>
          <a:xfrm>
            <a:off x="1600288" y="3399179"/>
            <a:ext cx="7348952" cy="6940842"/>
            <a:chOff x="697883" y="1816768"/>
            <a:chExt cx="3674476" cy="3470421"/>
          </a:xfrm>
        </p:grpSpPr>
        <p:sp>
          <p:nvSpPr>
            <p:cNvPr id="181" name="Google Shape;181;p56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6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56"/>
          <p:cNvSpPr txBox="1">
            <a:spLocks noGrp="1"/>
          </p:cNvSpPr>
          <p:nvPr>
            <p:ph type="title"/>
          </p:nvPr>
        </p:nvSpPr>
        <p:spPr>
          <a:xfrm>
            <a:off x="1777264" y="4699850"/>
            <a:ext cx="7002392" cy="491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8000"/>
              <a:buFont typeface="Candara"/>
              <a:buNone/>
              <a:defRPr>
                <a:solidFill>
                  <a:srgbClr val="FFFE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7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7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>
            <a:spLocks noGrp="1"/>
          </p:cNvSpPr>
          <p:nvPr>
            <p:ph type="title"/>
          </p:nvPr>
        </p:nvSpPr>
        <p:spPr>
          <a:xfrm>
            <a:off x="1782323" y="4716783"/>
            <a:ext cx="6997334" cy="491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ndara"/>
              <a:buNone/>
              <a:defRPr sz="8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6"/>
          <p:cNvSpPr txBox="1">
            <a:spLocks noGrp="1"/>
          </p:cNvSpPr>
          <p:nvPr>
            <p:ph type="body" idx="1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006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3960"/>
              <a:buFont typeface="Noto Sans Symbols"/>
              <a:buChar char="▪"/>
              <a:defRPr sz="3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5211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52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42418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08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96239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9624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8" name="Google Shape;8;p46"/>
          <p:cNvSpPr txBox="1">
            <a:spLocks noGrp="1"/>
          </p:cNvSpPr>
          <p:nvPr>
            <p:ph type="dt" idx="10"/>
          </p:nvPr>
        </p:nvSpPr>
        <p:spPr>
          <a:xfrm>
            <a:off x="1609344" y="640080"/>
            <a:ext cx="73152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9" name="Google Shape;9;p46"/>
          <p:cNvSpPr txBox="1">
            <a:spLocks noGrp="1"/>
          </p:cNvSpPr>
          <p:nvPr>
            <p:ph type="ftr" idx="11"/>
          </p:nvPr>
        </p:nvSpPr>
        <p:spPr>
          <a:xfrm>
            <a:off x="1609344" y="12454128"/>
            <a:ext cx="21177504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/>
          </a:p>
        </p:txBody>
      </p:sp>
      <p:sp>
        <p:nvSpPr>
          <p:cNvPr id="10" name="Google Shape;10;p4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9.png"/><Relationship Id="rId7" Type="http://schemas.openxmlformats.org/officeDocument/2006/relationships/image" Target="../media/image13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6" Type="http://schemas.openxmlformats.org/officeDocument/2006/relationships/slide" Target="slide17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s/language.constants.predefined.php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9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8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8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65.xml"/><Relationship Id="rId4" Type="http://schemas.openxmlformats.org/officeDocument/2006/relationships/slide" Target="slide17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hyperlink" Target="https://www.php.net/manual/en/ref.datetime.ph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hp.net/manual/es/reserved.variables.server.php" TargetMode="Externa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4.png"/><Relationship Id="rId5" Type="http://schemas.openxmlformats.org/officeDocument/2006/relationships/slide" Target="slide38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ngelcruz.dev/post/el-operador-ternario-php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.png"/><Relationship Id="rId7" Type="http://schemas.openxmlformats.org/officeDocument/2006/relationships/image" Target="../media/image5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hyperlink" Target="https://angelcruz.dev/post/el-operador-ternario-ph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5.xml"/><Relationship Id="rId7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ites.google.com/iesfranciscodelosrios.es/dwes-2324-antonio-marin/inicio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7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9.png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php.net/manual/es/ref.array.php" TargetMode="Externa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slide" Target="slide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96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hyperlink" Target="https://www.aulaclic.es/html/t_8_1.htm" TargetMode="Externa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slide" Target="slide3.xml"/><Relationship Id="rId4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7.png"/><Relationship Id="rId4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4.png"/><Relationship Id="rId4" Type="http://schemas.openxmlformats.org/officeDocument/2006/relationships/image" Target="../media/image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"/>
          <p:cNvSpPr txBox="1">
            <a:spLocks noGrp="1"/>
          </p:cNvSpPr>
          <p:nvPr>
            <p:ph type="title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11600"/>
              <a:buFont typeface="Candara"/>
              <a:buNone/>
            </a:pPr>
            <a:r>
              <a:rPr lang="es-ES"/>
              <a:t>UD2- EL LENGUAJE PHP</a:t>
            </a:r>
            <a:endParaRPr/>
          </a:p>
        </p:txBody>
      </p:sp>
      <p:sp>
        <p:nvSpPr>
          <p:cNvPr id="325" name="Google Shape;325;p1"/>
          <p:cNvSpPr txBox="1">
            <a:spLocks noGrp="1"/>
          </p:cNvSpPr>
          <p:nvPr>
            <p:ph type="body" idx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371600" lvl="1" indent="-457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520"/>
              <a:buChar char="▪"/>
            </a:pPr>
            <a:r>
              <a:rPr lang="es-ES"/>
              <a:t>IES Francisco de los Ríos</a:t>
            </a:r>
            <a:endParaRPr/>
          </a:p>
        </p:txBody>
      </p:sp>
      <p:sp>
        <p:nvSpPr>
          <p:cNvPr id="326" name="Google Shape;326;p1"/>
          <p:cNvSpPr txBox="1">
            <a:spLocks noGrp="1"/>
          </p:cNvSpPr>
          <p:nvPr>
            <p:ph type="body" idx="2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</a:pPr>
            <a:r>
              <a:rPr lang="es-ES"/>
              <a:t>DWES</a:t>
            </a:r>
            <a:r>
              <a:rPr lang="es-ES" sz="6400">
                <a:latin typeface="Avenir"/>
                <a:ea typeface="Avenir"/>
                <a:cs typeface="Avenir"/>
                <a:sym typeface="Avenir"/>
              </a:rPr>
              <a:t> 2023/24</a:t>
            </a:r>
            <a:endParaRPr/>
          </a:p>
        </p:txBody>
      </p:sp>
      <p:sp>
        <p:nvSpPr>
          <p:cNvPr id="327" name="Google Shape;327;p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07" name="Google Shape;407;p1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08" name="Google Shape;408;p1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 dirty="0"/>
          </a:p>
        </p:txBody>
      </p:sp>
      <p:sp>
        <p:nvSpPr>
          <p:cNvPr id="409" name="Google Shape;409;p1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pic>
        <p:nvPicPr>
          <p:cNvPr id="410" name="Google Shape;4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555" y="640079"/>
            <a:ext cx="19134718" cy="891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4547" y="9341910"/>
            <a:ext cx="14034733" cy="37340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2406D367-9AFB-BC9A-A70B-8E861BFC7DF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9E7B929D-D205-B298-EBE8-29BF400E18A4}"/>
              </a:ext>
            </a:extLst>
          </p:cNvPr>
          <p:cNvSpPr txBox="1"/>
          <p:nvPr/>
        </p:nvSpPr>
        <p:spPr>
          <a:xfrm>
            <a:off x="19106656" y="12545997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hlinkClick r:id="rId5" action="ppaction://hlinksldjump"/>
            <a:extLst>
              <a:ext uri="{FF2B5EF4-FFF2-40B4-BE49-F238E27FC236}">
                <a16:creationId xmlns:a16="http://schemas.microsoft.com/office/drawing/2014/main" id="{151D0662-52BE-C7E6-98EC-4E10C8531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281503" cy="821477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EA9F06-291D-D971-9B60-686FE2DE6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23" y="1280160"/>
            <a:ext cx="20778237" cy="95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884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101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5EBFE0-4826-04A6-FFA3-EB690C4F8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321" y="610031"/>
            <a:ext cx="22789409" cy="2502976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C0778F-F67F-6677-F3F0-42C9F245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13007"/>
            <a:ext cx="6653963" cy="810076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F6EC9B4-2DC1-4B00-F192-454B2EE54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761" y="3228340"/>
            <a:ext cx="8120406" cy="810076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4721C2-4ECC-9EF8-E2CC-932E7EC41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6017" y="3422285"/>
            <a:ext cx="5140151" cy="550051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6940D4C-96D5-941E-E868-19BE0B619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21063" y="8986402"/>
            <a:ext cx="6529401" cy="448796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0201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18" name="Google Shape;418;p1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19" name="Google Shape;419;p1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20" name="Google Shape;420;p1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pic>
        <p:nvPicPr>
          <p:cNvPr id="421" name="Google Shape;42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162" y="674042"/>
            <a:ext cx="13771605" cy="417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978" y="5007799"/>
            <a:ext cx="18936844" cy="86287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708A3700-CB33-ABA3-029D-0D7C4B126B2F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09D22B47-8B3D-707F-76BD-1BCDFC5B4F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29" name="Google Shape;429;p1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pic>
        <p:nvPicPr>
          <p:cNvPr id="432" name="Google Shape;4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283" y="1935480"/>
            <a:ext cx="23547434" cy="9822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0FA45B6E-73B0-1C22-58C7-68A1B6609A69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EF46687C-3C2E-5B6B-3162-CF6EE5834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40" name="Google Shape;440;p1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pic>
        <p:nvPicPr>
          <p:cNvPr id="441" name="Google Shape;44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997" y="1280160"/>
            <a:ext cx="15093232" cy="45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8682" y="5997874"/>
            <a:ext cx="21533776" cy="4588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95A8492C-3CFE-D058-1CE9-79C1500C87B6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EB9767FE-4DD1-F86E-3992-958797D5C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49" name="Google Shape;449;p1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50" name="Google Shape;450;p1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pic>
        <p:nvPicPr>
          <p:cNvPr id="452" name="Google Shape;45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0412" y="1589438"/>
            <a:ext cx="20866249" cy="101769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CFAE6C20-4E16-3961-C94F-820E70124D74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EA180566-7166-64C8-5C6F-C3F46AC86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59" name="Google Shape;459;p1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60" name="Google Shape;460;p1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61" name="Google Shape;461;p1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pic>
        <p:nvPicPr>
          <p:cNvPr id="462" name="Google Shape;4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999" y="812800"/>
            <a:ext cx="18708367" cy="10073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7"/>
          <p:cNvPicPr preferRelativeResize="0"/>
          <p:nvPr/>
        </p:nvPicPr>
        <p:blipFill rotWithShape="1">
          <a:blip r:embed="rId4">
            <a:alphaModFix/>
          </a:blip>
          <a:srcRect b="59116"/>
          <a:stretch/>
        </p:blipFill>
        <p:spPr>
          <a:xfrm>
            <a:off x="621797" y="10809655"/>
            <a:ext cx="19808406" cy="258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46BA3DBE-B9C6-6600-1A55-450D1D1CBD4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416F2924-6B95-01F7-8532-920CA9D97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201 PRINT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472" name="Google Shape;47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473" name="Google Shape;473;p15"/>
          <p:cNvSpPr txBox="1"/>
          <p:nvPr/>
        </p:nvSpPr>
        <p:spPr>
          <a:xfrm>
            <a:off x="902010" y="5894422"/>
            <a:ext cx="16861188" cy="6700144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Añade al archivo </a:t>
            </a:r>
            <a:r>
              <a:rPr lang="es-ES" sz="40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201_print.php 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al menos 8-10 ejemplos de los modificadores anteriores y coméntálos</a:t>
            </a:r>
            <a:endParaRPr sz="4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Muestra alguna de ellas con dos decimales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Muestra una de ellas en binario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Preséntalo en notación científica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Muestra la cadena con printf</a:t>
            </a:r>
            <a:endParaRPr sz="180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s-ES"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Almacena una variable real,con 3 decimales exactamente, en otra variable sin utilizando sprintf función printf y muestrala</a:t>
            </a:r>
            <a:endParaRPr sz="4000" b="0" i="0" u="none" strike="noStrike" cap="none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Sube la captura del ejercicio a tu web Seguimiento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301BB82E-C63F-337A-EA5E-506AB614C70F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A5A1F723-C7A5-F8B9-5B12-EEA70A2EF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48C175DF-C845-B5B0-769A-F9E892E4948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BC72F814-1CF1-5F53-9D82-054944990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39E9A41-BFC9-09E6-6495-04FA887E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2800"/>
            <a:ext cx="21844000" cy="6045200"/>
          </a:xfrm>
        </p:spPr>
        <p:txBody>
          <a:bodyPr>
            <a:normAutofit/>
          </a:bodyPr>
          <a:lstStyle/>
          <a:p>
            <a:r>
              <a:rPr lang="es-ES" sz="13800" dirty="0">
                <a:solidFill>
                  <a:schemeClr val="bg1"/>
                </a:solidFill>
              </a:rPr>
              <a:t>4. TIPOS DE DATOS FUNCIONES Y VARIABLES</a:t>
            </a:r>
          </a:p>
        </p:txBody>
      </p:sp>
      <p:pic>
        <p:nvPicPr>
          <p:cNvPr id="5" name="Google Shape;343;p3">
            <a:hlinkClick r:id="rId6" action="ppaction://hlinksldjump"/>
            <a:extLst>
              <a:ext uri="{FF2B5EF4-FFF2-40B4-BE49-F238E27FC236}">
                <a16:creationId xmlns:a16="http://schemas.microsoft.com/office/drawing/2014/main" id="{7DEC71D7-0002-733B-C3B8-B75361BD3E4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28646"/>
          <a:stretch/>
        </p:blipFill>
        <p:spPr>
          <a:xfrm>
            <a:off x="1840875" y="7211777"/>
            <a:ext cx="10982496" cy="4457709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80" name="Google Shape;48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81" name="Google Shape;481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82" name="Google Shape;482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pic>
        <p:nvPicPr>
          <p:cNvPr id="483" name="Google Shape;48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688" y="609600"/>
            <a:ext cx="20779739" cy="109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48C175DF-C845-B5B0-769A-F9E892E4948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BC72F814-1CF1-5F53-9D82-054944990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4305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490" name="Google Shape;490;p19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491" name="Google Shape;491;p19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492" name="Google Shape;492;p19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pic>
        <p:nvPicPr>
          <p:cNvPr id="493" name="Google Shape;49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230" y="885190"/>
            <a:ext cx="17146989" cy="196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550" y="2718775"/>
            <a:ext cx="18713024" cy="108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7E104135-FEC7-C4A0-D421-1362C1685E90}"/>
              </a:ext>
            </a:extLst>
          </p:cNvPr>
          <p:cNvSpPr txBox="1"/>
          <p:nvPr/>
        </p:nvSpPr>
        <p:spPr>
          <a:xfrm>
            <a:off x="19882485" y="12579128"/>
            <a:ext cx="4552950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5C1C7793-7576-9F60-4EBB-C7B40FB43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" descr="Imagen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-604981"/>
            <a:ext cx="24384000" cy="1625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"/>
          <p:cNvSpPr txBox="1">
            <a:spLocks noGrp="1"/>
          </p:cNvSpPr>
          <p:nvPr>
            <p:ph type="body" idx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None/>
            </a:pPr>
            <a:r>
              <a:rPr lang="es-ES"/>
              <a:t>IES Francisco de los Ríos 2023/24</a:t>
            </a:r>
            <a:endParaRPr/>
          </a:p>
        </p:txBody>
      </p:sp>
      <p:sp>
        <p:nvSpPr>
          <p:cNvPr id="334" name="Google Shape;334;p2"/>
          <p:cNvSpPr txBox="1">
            <a:spLocks noGrp="1"/>
          </p:cNvSpPr>
          <p:nvPr>
            <p:ph type="title"/>
          </p:nvPr>
        </p:nvSpPr>
        <p:spPr>
          <a:xfrm>
            <a:off x="1270000" y="2984500"/>
            <a:ext cx="21844000" cy="3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Candara"/>
              <a:buNone/>
            </a:pPr>
            <a:r>
              <a:rPr lang="es-ES"/>
              <a:t>Desarrollo Web en Entorno Servidor</a:t>
            </a:r>
            <a:endParaRPr/>
          </a:p>
        </p:txBody>
      </p:sp>
      <p:sp>
        <p:nvSpPr>
          <p:cNvPr id="335" name="Google Shape;335;p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0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01" name="Google Shape;501;p20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02" name="Google Shape;502;p20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03" name="Google Shape;503;p2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pic>
        <p:nvPicPr>
          <p:cNvPr id="504" name="Google Shape;5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964" y="878238"/>
            <a:ext cx="15529120" cy="819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7884" y="9627341"/>
            <a:ext cx="15712593" cy="38349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EF83728F-1892-9BA8-F5D1-A08B19FE84A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5" action="ppaction://hlinksldjump"/>
            <a:extLst>
              <a:ext uri="{FF2B5EF4-FFF2-40B4-BE49-F238E27FC236}">
                <a16:creationId xmlns:a16="http://schemas.microsoft.com/office/drawing/2014/main" id="{07E03DC6-93BB-4BFE-3F9E-B31CAC3B2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1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12" name="Google Shape;512;p21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13" name="Google Shape;513;p21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14" name="Google Shape;514;p21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pic>
        <p:nvPicPr>
          <p:cNvPr id="515" name="Google Shape;5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964" y="640080"/>
            <a:ext cx="21969265" cy="80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D6087011-2E9B-E7E9-98EB-B0A35B617B0F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9AA3F7EF-1DA5-7D29-F436-BE01A31D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2C231B2-5E01-C79A-F8DF-1E49A823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Semana</a:t>
            </a:r>
            <a:br>
              <a:rPr lang="es-ES" dirty="0"/>
            </a:br>
            <a:r>
              <a:rPr lang="es-ES" dirty="0"/>
              <a:t> 25-29 Septiembre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F77A900-0045-BF8D-D645-9D644CBF9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Desarrollo Web Entorno Servidor</a:t>
            </a:r>
          </a:p>
          <a:p>
            <a:r>
              <a:rPr lang="es-ES" dirty="0"/>
              <a:t>Curso 2023-24 IES Francisco de los Ríos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B906AF-997D-E7A7-E571-7894F4D6F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22</a:t>
            </a:fld>
            <a:endParaRPr lang="es-ES"/>
          </a:p>
        </p:txBody>
      </p:sp>
      <p:pic>
        <p:nvPicPr>
          <p:cNvPr id="2" name="Imagen 1">
            <a:hlinkClick r:id="rId2" action="ppaction://hlinksldjump"/>
            <a:extLst>
              <a:ext uri="{FF2B5EF4-FFF2-40B4-BE49-F238E27FC236}">
                <a16:creationId xmlns:a16="http://schemas.microsoft.com/office/drawing/2014/main" id="{42683DA3-5393-65C9-1783-569699C2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5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22" name="Google Shape;522;p22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23" name="Google Shape;523;p22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24" name="Google Shape;524;p22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pic>
        <p:nvPicPr>
          <p:cNvPr id="525" name="Google Shape;52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9222" y="646781"/>
            <a:ext cx="15087241" cy="817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11556" y="8802377"/>
            <a:ext cx="15576694" cy="4913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C253F2AE-1849-3E45-9B8B-97D02FB3992F}"/>
              </a:ext>
            </a:extLst>
          </p:cNvPr>
          <p:cNvCxnSpPr/>
          <p:nvPr/>
        </p:nvCxnSpPr>
        <p:spPr>
          <a:xfrm flipV="1">
            <a:off x="7543800" y="2895600"/>
            <a:ext cx="6858000" cy="1352550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hlinkClick r:id="rId5" action="ppaction://hlinksldjump"/>
            <a:extLst>
              <a:ext uri="{FF2B5EF4-FFF2-40B4-BE49-F238E27FC236}">
                <a16:creationId xmlns:a16="http://schemas.microsoft.com/office/drawing/2014/main" id="{2E54A58C-502A-8A1D-6DB2-3635DDDD8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A79FE8A0-91DC-818A-EA89-FB69B101FD53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Lun.25/9/23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617094-E7E1-3BA9-604D-E387454AF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BF820D-542D-6328-B88F-30F4CFEF8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0C61FD-E1FE-5FFA-6003-E2DAEAE2D7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EBEFD0-4665-54F2-C793-3E45C89F4E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271020-C5D7-28DD-BFFE-D89DD250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149599"/>
            <a:ext cx="15417800" cy="6085461"/>
          </a:xfrm>
          <a:prstGeom prst="rect">
            <a:avLst/>
          </a:prstGeom>
        </p:spPr>
      </p:pic>
      <p:pic>
        <p:nvPicPr>
          <p:cNvPr id="7" name="Imagen 6">
            <a:hlinkClick r:id="rId3" action="ppaction://hlinksldjump"/>
            <a:extLst>
              <a:ext uri="{FF2B5EF4-FFF2-40B4-BE49-F238E27FC236}">
                <a16:creationId xmlns:a16="http://schemas.microsoft.com/office/drawing/2014/main" id="{73ED39E5-05BC-515A-06EC-C32364A1C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8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8BBBE8-A7A1-2B84-C476-D3860BAF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1" y="5207927"/>
            <a:ext cx="12191999" cy="78679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460BB0-E505-0164-0B65-14671AA6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Constantes predefinidas por PHP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0E0865-4FB9-6657-F9C5-C7C1895E1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s-ES" b="1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https://www.php.net/manual/es/language.constants.predefined.php</a:t>
            </a:r>
            <a:r>
              <a:rPr lang="es-ES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DAEE57E-0FB4-9E19-FFF8-BA80B73003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25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643607-0A37-2253-BCB1-9BA65F1B2F62}"/>
              </a:ext>
            </a:extLst>
          </p:cNvPr>
          <p:cNvSpPr txBox="1"/>
          <p:nvPr/>
        </p:nvSpPr>
        <p:spPr>
          <a:xfrm>
            <a:off x="800101" y="8248650"/>
            <a:ext cx="86922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8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https://www.php.net/manual/es/language.constants.predefined.php</a:t>
            </a:r>
            <a:r>
              <a:rPr lang="es-ES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D928A2A-1F61-8C05-A430-744B368A3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3313231"/>
            <a:ext cx="11722101" cy="2877092"/>
          </a:xfrm>
          <a:prstGeom prst="rect">
            <a:avLst/>
          </a:prstGeom>
        </p:spPr>
      </p:pic>
      <p:pic>
        <p:nvPicPr>
          <p:cNvPr id="10" name="Imagen 9">
            <a:hlinkClick r:id="rId5" action="ppaction://hlinksldjump"/>
            <a:extLst>
              <a:ext uri="{FF2B5EF4-FFF2-40B4-BE49-F238E27FC236}">
                <a16:creationId xmlns:a16="http://schemas.microsoft.com/office/drawing/2014/main" id="{42D0B759-5CD1-8792-6448-0A4ACF278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34235-9958-1ACC-813D-F787DD29D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>
                <a:solidFill>
                  <a:srgbClr val="002060"/>
                </a:solidFill>
              </a:rPr>
              <a:t>PRÁCTICA 202 CONSTANTES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E65C64-EB79-B1FE-6108-539AF25EF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8086702-4525-A521-4F8E-0DA46C8F799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430E669-B482-8F0B-945C-D28F19766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26</a:t>
            </a:fld>
            <a:endParaRPr lang="es-ES"/>
          </a:p>
        </p:txBody>
      </p:sp>
      <p:sp>
        <p:nvSpPr>
          <p:cNvPr id="6" name="Google Shape;473;p15">
            <a:extLst>
              <a:ext uri="{FF2B5EF4-FFF2-40B4-BE49-F238E27FC236}">
                <a16:creationId xmlns:a16="http://schemas.microsoft.com/office/drawing/2014/main" id="{35115C00-E0D3-92AE-6D1C-4A56B48940E8}"/>
              </a:ext>
            </a:extLst>
          </p:cNvPr>
          <p:cNvSpPr txBox="1"/>
          <p:nvPr/>
        </p:nvSpPr>
        <p:spPr>
          <a:xfrm>
            <a:off x="1270000" y="6203056"/>
            <a:ext cx="16861188" cy="6700144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lang="es-ES" sz="40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202_constantes.php </a:t>
            </a: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con al menos: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- 3-4 constantes definidas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- 2-3 constantes predefinidas por PHP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- uso de </a:t>
            </a:r>
            <a:r>
              <a:rPr lang="es-ES" sz="4000" b="0" i="0" u="none" strike="noStrike" cap="none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is_array</a:t>
            </a: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es-ES" sz="4000" b="0" i="0" u="none" strike="noStrike" cap="none" dirty="0" err="1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is_integer</a:t>
            </a: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…</a:t>
            </a: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endParaRPr sz="4000" b="0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Sube la captura del ejercicio a tu web Seguimiento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n 6">
            <a:hlinkClick r:id="rId3" action="ppaction://hlinksldjump"/>
            <a:extLst>
              <a:ext uri="{FF2B5EF4-FFF2-40B4-BE49-F238E27FC236}">
                <a16:creationId xmlns:a16="http://schemas.microsoft.com/office/drawing/2014/main" id="{91A5B6EC-7171-E844-E8B9-7A16B8875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3F58C96A-56EE-D308-472D-372533300915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.25/9/23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4581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32" name="Google Shape;532;p23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33" name="Google Shape;533;p23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 dirty="0"/>
          </a:p>
        </p:txBody>
      </p:sp>
      <p:sp>
        <p:nvSpPr>
          <p:cNvPr id="534" name="Google Shape;534;p2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pic>
        <p:nvPicPr>
          <p:cNvPr id="535" name="Google Shape;53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3518" y="787400"/>
            <a:ext cx="18164595" cy="744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4" action="ppaction://hlinksldjump"/>
            <a:extLst>
              <a:ext uri="{FF2B5EF4-FFF2-40B4-BE49-F238E27FC236}">
                <a16:creationId xmlns:a16="http://schemas.microsoft.com/office/drawing/2014/main" id="{554CD990-7F30-DD25-9C05-9266E0A0F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644FA536-0FD6-B2F8-1C58-D88E48A36428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293D4BF-E1FE-E188-32E4-DF7EDD85D098}"/>
              </a:ext>
            </a:extLst>
          </p:cNvPr>
          <p:cNvSpPr/>
          <p:nvPr/>
        </p:nvSpPr>
        <p:spPr>
          <a:xfrm>
            <a:off x="1270000" y="5281127"/>
            <a:ext cx="9236269" cy="6158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4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41" name="Google Shape;541;p24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42" name="Google Shape;542;p24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43" name="Google Shape;543;p24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pic>
        <p:nvPicPr>
          <p:cNvPr id="544" name="Google Shape;5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165" y="304799"/>
            <a:ext cx="19487910" cy="99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4" action="ppaction://hlinksldjump"/>
            <a:extLst>
              <a:ext uri="{FF2B5EF4-FFF2-40B4-BE49-F238E27FC236}">
                <a16:creationId xmlns:a16="http://schemas.microsoft.com/office/drawing/2014/main" id="{47D21E09-7973-A7F8-CDD7-AF10EED3F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62DF853A-9725-A8A5-786B-936119B04452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mar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.26/9/23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357;p4">
            <a:extLst>
              <a:ext uri="{FF2B5EF4-FFF2-40B4-BE49-F238E27FC236}">
                <a16:creationId xmlns:a16="http://schemas.microsoft.com/office/drawing/2014/main" id="{271B8DEF-F83F-D063-70E1-0360D1B6150C}"/>
              </a:ext>
            </a:extLst>
          </p:cNvPr>
          <p:cNvSpPr txBox="1"/>
          <p:nvPr/>
        </p:nvSpPr>
        <p:spPr>
          <a:xfrm>
            <a:off x="19106656" y="12573490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5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50" name="Google Shape;550;p25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51" name="Google Shape;551;p25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52" name="Google Shape;552;p25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pic>
        <p:nvPicPr>
          <p:cNvPr id="553" name="Google Shape;55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199582"/>
            <a:ext cx="20833505" cy="981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4" action="ppaction://hlinksldjump"/>
            <a:extLst>
              <a:ext uri="{FF2B5EF4-FFF2-40B4-BE49-F238E27FC236}">
                <a16:creationId xmlns:a16="http://schemas.microsoft.com/office/drawing/2014/main" id="{1CA7F3B5-043D-1F5E-84CB-30C226C6C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571315D6-F0AA-CE94-6F25-9CA935ABEA03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313404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E98FD"/>
              </a:buClr>
              <a:buSzPts val="8000"/>
              <a:buFont typeface="Candara"/>
              <a:buNone/>
            </a:pPr>
            <a:r>
              <a:rPr lang="es-ES" dirty="0">
                <a:solidFill>
                  <a:srgbClr val="1E98FD"/>
                </a:solidFill>
              </a:rPr>
              <a:t>Índice</a:t>
            </a:r>
            <a:endParaRPr dirty="0">
              <a:solidFill>
                <a:srgbClr val="1E98FD"/>
              </a:solidFill>
            </a:endParaRPr>
          </a:p>
        </p:txBody>
      </p:sp>
      <p:sp>
        <p:nvSpPr>
          <p:cNvPr id="341" name="Google Shape;341;p3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pic>
        <p:nvPicPr>
          <p:cNvPr id="342" name="Google Shape;342;p3"/>
          <p:cNvPicPr preferRelativeResize="0"/>
          <p:nvPr/>
        </p:nvPicPr>
        <p:blipFill rotWithShape="1">
          <a:blip r:embed="rId3">
            <a:alphaModFix/>
          </a:blip>
          <a:srcRect r="37969"/>
          <a:stretch/>
        </p:blipFill>
        <p:spPr>
          <a:xfrm>
            <a:off x="6805707" y="614062"/>
            <a:ext cx="9102306" cy="19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 r="28646"/>
          <a:stretch/>
        </p:blipFill>
        <p:spPr>
          <a:xfrm>
            <a:off x="2581104" y="2596234"/>
            <a:ext cx="9610896" cy="3361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41004" y="5958187"/>
            <a:ext cx="8269310" cy="156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42584" y="7627995"/>
            <a:ext cx="9339945" cy="239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82529" y="8001176"/>
            <a:ext cx="10646070" cy="2881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77333" y="10204480"/>
            <a:ext cx="9341798" cy="309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59" name="Google Shape;559;p2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60" name="Google Shape;560;p2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61" name="Google Shape;561;p2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pic>
        <p:nvPicPr>
          <p:cNvPr id="562" name="Google Shape;56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280160"/>
            <a:ext cx="19440253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hlinkClick r:id="rId4" action="ppaction://hlinksldjump"/>
            <a:extLst>
              <a:ext uri="{FF2B5EF4-FFF2-40B4-BE49-F238E27FC236}">
                <a16:creationId xmlns:a16="http://schemas.microsoft.com/office/drawing/2014/main" id="{B6A09E9F-C8AE-5301-02CB-B4474421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9E786CEF-0E20-0A10-0B5C-F414C189CA99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7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568" name="Google Shape;568;p27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569" name="Google Shape;569;p27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570" name="Google Shape;570;p27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31</a:t>
            </a:fld>
            <a:endParaRPr/>
          </a:p>
        </p:txBody>
      </p:sp>
      <p:pic>
        <p:nvPicPr>
          <p:cNvPr id="571" name="Google Shape;57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703" y="640080"/>
            <a:ext cx="21192224" cy="912502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27"/>
          <p:cNvSpPr txBox="1"/>
          <p:nvPr/>
        </p:nvSpPr>
        <p:spPr>
          <a:xfrm>
            <a:off x="12322834" y="9676212"/>
            <a:ext cx="1218912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1"/>
            <a:r>
              <a:rPr lang="es-ES" sz="2800" b="1" i="0" u="sng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https://www.php.net/manual/en/ref.datetime.php</a:t>
            </a:r>
            <a:r>
              <a:rPr lang="es-ES" sz="2800" b="1" i="0" u="none" strike="noStrike" cap="none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2" name="Imagen 1">
            <a:hlinkClick r:id="rId5" action="ppaction://hlinksldjump"/>
            <a:extLst>
              <a:ext uri="{FF2B5EF4-FFF2-40B4-BE49-F238E27FC236}">
                <a16:creationId xmlns:a16="http://schemas.microsoft.com/office/drawing/2014/main" id="{391A5DA7-455C-3119-2342-FB8A1FB42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9377C2AE-E860-E2DC-CA65-81FBF36F7713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32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4585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lang="es-ES" sz="36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203_fechas.php </a:t>
            </a: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lang="es-ES" sz="3600" kern="1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Establece la </a:t>
            </a:r>
            <a:r>
              <a:rPr lang="es-ES" sz="3600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zona geográfica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tu código y prueba las funciones vistas en este punto, muestra fechas con al menos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 formatos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diferentes.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kern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 algunos de los formatos.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u="sng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Cuando la tengas: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Súbela a tu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portfolio,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 algún detalle que te haya llamado la atención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súbela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tu repositorio </a:t>
            </a:r>
            <a:r>
              <a:rPr lang="es-ES" sz="3600" kern="1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577;p28">
            <a:extLst>
              <a:ext uri="{FF2B5EF4-FFF2-40B4-BE49-F238E27FC236}">
                <a16:creationId xmlns:a16="http://schemas.microsoft.com/office/drawing/2014/main" id="{E1B6E97E-14F6-25B7-3F7E-DDB2903FB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203 FECHAS</a:t>
            </a:r>
            <a:endParaRPr b="1" dirty="0">
              <a:solidFill>
                <a:srgbClr val="002060"/>
              </a:solidFill>
            </a:endParaRPr>
          </a:p>
        </p:txBody>
      </p:sp>
      <p:pic>
        <p:nvPicPr>
          <p:cNvPr id="6" name="Imagen 5">
            <a:hlinkClick r:id="rId4" action="ppaction://hlinksldjump"/>
            <a:extLst>
              <a:ext uri="{FF2B5EF4-FFF2-40B4-BE49-F238E27FC236}">
                <a16:creationId xmlns:a16="http://schemas.microsoft.com/office/drawing/2014/main" id="{D439EC61-3AD9-0349-3542-7521D6789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149A34F2-175C-9D73-2650-37DD2B032D45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B4C2C2C-ADBE-B3F3-673F-AC15DDA4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7" y="1199582"/>
            <a:ext cx="22718486" cy="9037531"/>
          </a:xfrm>
          <a:prstGeom prst="rect">
            <a:avLst/>
          </a:prstGeom>
        </p:spPr>
      </p:pic>
      <p:pic>
        <p:nvPicPr>
          <p:cNvPr id="7" name="Imagen 6">
            <a:hlinkClick r:id="rId3" action="ppaction://hlinksldjump"/>
            <a:extLst>
              <a:ext uri="{FF2B5EF4-FFF2-40B4-BE49-F238E27FC236}">
                <a16:creationId xmlns:a16="http://schemas.microsoft.com/office/drawing/2014/main" id="{894CF125-FD87-482A-E60F-5C1E2BE69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CBB7DFE6-2B7C-6BB8-0C4B-27C2A4393121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124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34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C6C7631-869B-1426-CFC0-63D4270FA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AC60EFD-9EE4-80B9-079A-DF218C344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964" y="1199581"/>
            <a:ext cx="20320892" cy="988207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1F22D7D-18E3-5832-F77B-DF1331C3AC08}"/>
              </a:ext>
            </a:extLst>
          </p:cNvPr>
          <p:cNvSpPr txBox="1"/>
          <p:nvPr/>
        </p:nvSpPr>
        <p:spPr>
          <a:xfrm>
            <a:off x="2231086" y="11418676"/>
            <a:ext cx="165898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>
                <a:solidFill>
                  <a:srgbClr val="00206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https://www.php.net/manual/es/reserved.variables.server.php</a:t>
            </a:r>
            <a:r>
              <a:rPr lang="es-ES" sz="40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A9E81022-060F-D12C-AC17-B1FFA21EE7F6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9556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35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E1461891-A0CC-46BD-B4B4-4343F6817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023CFF-D01D-8434-C7F6-72098912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708623"/>
            <a:ext cx="20105914" cy="10704273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9F3553F8-73EA-291B-1A03-FBFE57D09EC7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1360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36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A395A305-6C35-A44D-7483-63B721804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225D21-5DED-8AD9-2C4F-4FE759AC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964" y="900429"/>
            <a:ext cx="18502836" cy="11931979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679788-01D0-338F-A90D-76D7B084B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723" y="5925748"/>
            <a:ext cx="13160556" cy="695450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Google Shape;357;p4">
            <a:extLst>
              <a:ext uri="{FF2B5EF4-FFF2-40B4-BE49-F238E27FC236}">
                <a16:creationId xmlns:a16="http://schemas.microsoft.com/office/drawing/2014/main" id="{E3E6E1C0-E4D2-997E-02C4-ECC1E4404CF2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97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77;p28">
            <a:extLst>
              <a:ext uri="{FF2B5EF4-FFF2-40B4-BE49-F238E27FC236}">
                <a16:creationId xmlns:a16="http://schemas.microsoft.com/office/drawing/2014/main" id="{E1B6E97E-14F6-25B7-3F7E-DDB2903FB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204 VARIAB. ESPECIALES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37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3239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lang="es-ES" sz="3600" b="0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204_especiales.php </a:t>
            </a: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lang="es-ES" sz="3600" kern="1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Busca </a:t>
            </a:r>
            <a:r>
              <a:rPr lang="es-ES" sz="3600" kern="1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algunas de estas variables especiales y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pruébalas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 tu código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u="sng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Cuando la tengas: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Súbela a tu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portfolio,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 algún detalle que te haya llamado la atención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súbela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tu repositorio </a:t>
            </a:r>
            <a:r>
              <a:rPr lang="es-ES" sz="3600" kern="1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hlinkClick r:id="rId4" action="ppaction://hlinksldjump"/>
            <a:extLst>
              <a:ext uri="{FF2B5EF4-FFF2-40B4-BE49-F238E27FC236}">
                <a16:creationId xmlns:a16="http://schemas.microsoft.com/office/drawing/2014/main" id="{D439EC61-3AD9-0349-3542-7521D6789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3FAAC472-E323-0FAD-0B7A-A3F5A1B32F80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143101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38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BECF407-880A-51EF-3A52-234CCB8B8818}"/>
              </a:ext>
            </a:extLst>
          </p:cNvPr>
          <p:cNvSpPr txBox="1">
            <a:spLocks/>
          </p:cNvSpPr>
          <p:nvPr/>
        </p:nvSpPr>
        <p:spPr>
          <a:xfrm>
            <a:off x="1444171" y="2024743"/>
            <a:ext cx="21844000" cy="6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None/>
              <a:defRPr sz="8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3800" dirty="0">
                <a:solidFill>
                  <a:schemeClr val="bg1"/>
                </a:solidFill>
              </a:rPr>
              <a:t>5. ESTRUCTURAS DE CONTROL</a:t>
            </a:r>
          </a:p>
        </p:txBody>
      </p:sp>
      <p:pic>
        <p:nvPicPr>
          <p:cNvPr id="9" name="Google Shape;344;p3">
            <a:hlinkClick r:id="rId5" action="ppaction://hlinksldjump"/>
            <a:extLst>
              <a:ext uri="{FF2B5EF4-FFF2-40B4-BE49-F238E27FC236}">
                <a16:creationId xmlns:a16="http://schemas.microsoft.com/office/drawing/2014/main" id="{820E28DF-752E-98C6-A54B-A74928E2F4A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3003" y="8360229"/>
            <a:ext cx="12425625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700A56AE-35B1-58BD-906B-9D0A93DD2978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25205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39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6BFABC-D9EB-7D7C-E8E1-BE801DB6F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1026862"/>
            <a:ext cx="22478344" cy="11076756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932918B4-863D-DB61-5079-6584CF9A2AB7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63089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53" name="Google Shape;353;p6"/>
          <p:cNvSpPr txBox="1">
            <a:spLocks noGrp="1"/>
          </p:cNvSpPr>
          <p:nvPr>
            <p:ph type="body" idx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54" name="Google Shape;354;p6"/>
          <p:cNvSpPr txBox="1">
            <a:spLocks noGrp="1"/>
          </p:cNvSpPr>
          <p:nvPr>
            <p:ph type="body" idx="2"/>
          </p:nvPr>
        </p:nvSpPr>
        <p:spPr>
          <a:xfrm>
            <a:off x="10869964" y="1589438"/>
            <a:ext cx="11900072" cy="105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55" name="Google Shape;355;p6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  <p:pic>
        <p:nvPicPr>
          <p:cNvPr id="356" name="Google Shape;3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1589438"/>
            <a:ext cx="17603091" cy="49915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7B6ED58A-CD73-F02D-7195-E9D18C5964D9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BD2C9536-A821-C6A5-6F38-CB6D1086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F4F1A9-09A8-1F49-4069-4D72C09D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76" y="1452880"/>
            <a:ext cx="22704277" cy="11486482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1E697891-E62C-E42E-62AF-3F9BE0EEC538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3722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C9F6122-3A58-AB33-81D1-6B61A8984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08" y="1280159"/>
            <a:ext cx="14274282" cy="80069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F1FE80F-AFE5-024C-9D59-E7066978E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5839" y="9058012"/>
            <a:ext cx="11963561" cy="43664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0623E29-A1F7-ED77-0ED9-3AB79EA3C9C2}"/>
              </a:ext>
            </a:extLst>
          </p:cNvPr>
          <p:cNvSpPr txBox="1"/>
          <p:nvPr/>
        </p:nvSpPr>
        <p:spPr>
          <a:xfrm>
            <a:off x="1115008" y="10063776"/>
            <a:ext cx="79168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 </a:t>
            </a:r>
            <a:r>
              <a:rPr lang="es-ES" sz="4400" dirty="0">
                <a:solidFill>
                  <a:srgbClr val="00206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https://angelcruz.dev/post/el-operador-ternario-php</a:t>
            </a:r>
            <a:r>
              <a:rPr lang="es-ES" sz="44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7" name="Google Shape;357;p4">
            <a:extLst>
              <a:ext uri="{FF2B5EF4-FFF2-40B4-BE49-F238E27FC236}">
                <a16:creationId xmlns:a16="http://schemas.microsoft.com/office/drawing/2014/main" id="{34AF38AC-392C-08C6-9D58-CBDA62532BEB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350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42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0623E29-A1F7-ED77-0ED9-3AB79EA3C9C2}"/>
              </a:ext>
            </a:extLst>
          </p:cNvPr>
          <p:cNvSpPr txBox="1"/>
          <p:nvPr/>
        </p:nvSpPr>
        <p:spPr>
          <a:xfrm>
            <a:off x="1115008" y="10063776"/>
            <a:ext cx="791686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400" dirty="0">
                <a:solidFill>
                  <a:srgbClr val="002060"/>
                </a:solidFill>
              </a:rPr>
              <a:t> </a:t>
            </a:r>
            <a:r>
              <a:rPr lang="es-ES" sz="4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https://angelcruz.dev/post/el-operador-ternario-php</a:t>
            </a:r>
            <a:r>
              <a:rPr lang="es-ES" sz="44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26" name="Picture 2" descr="Elvis Operator">
            <a:extLst>
              <a:ext uri="{FF2B5EF4-FFF2-40B4-BE49-F238E27FC236}">
                <a16:creationId xmlns:a16="http://schemas.microsoft.com/office/drawing/2014/main" id="{1DE7D3B8-5AD5-54F9-E39B-F86C50C2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4090" y="1219965"/>
            <a:ext cx="4900230" cy="54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F3862C2-4E3F-8FA8-275E-B5E72212F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241" y="1886350"/>
            <a:ext cx="14268271" cy="58895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3B2E360-99C3-A1CB-BDD5-25CA0EEA7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8486" y="7383494"/>
            <a:ext cx="10415514" cy="623644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279AD3D-878C-9C57-B83D-15B6665C8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241" y="1072812"/>
            <a:ext cx="14268270" cy="1099320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B2DDE716-74BB-CB12-2C88-FF9849110616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931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205 – ESTRUCT. CONTROL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43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45858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lang="es-ES" sz="3600" b="1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205_control.php </a:t>
            </a:r>
            <a:r>
              <a:rPr lang="es-ES" sz="3600" b="1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lang="es-ES" sz="3600" b="1" kern="1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Incluye tantos bloques de PHP y títulos H2 en HTML como estructuras de control veamos a lo largo de los siguientes puntos  </a:t>
            </a:r>
            <a:r>
              <a:rPr lang="es-ES" sz="3600" b="1" i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(hasta el punto 6)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3600" kern="1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Sé original, crea e inventa diferentes formas de cada uno de ellos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u="sng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Cuando la tengas: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Súbela a tu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portfolio,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 algún detalle que te haya llamado la atención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súbela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tu repositorio </a:t>
            </a:r>
            <a:r>
              <a:rPr lang="es-ES" sz="3600" kern="1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4" name="Google Shape;357;p4">
            <a:extLst>
              <a:ext uri="{FF2B5EF4-FFF2-40B4-BE49-F238E27FC236}">
                <a16:creationId xmlns:a16="http://schemas.microsoft.com/office/drawing/2014/main" id="{C36C46D2-16D3-70BD-C4EA-25E55E9BBA4B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798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44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6B4EF-691D-601C-5139-CB12B50D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1589437"/>
            <a:ext cx="17959251" cy="9595371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0B8C5E12-BB51-F37D-69A9-F692E06368CA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564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206 – MOSTRAR FECHA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45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655320" y="7171949"/>
            <a:ext cx="21602700" cy="33239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b="0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lang="es-ES" sz="3600" b="1" i="0" u="none" strike="noStrike" cap="none" dirty="0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206_mostrar_fecha.php </a:t>
            </a:r>
            <a:r>
              <a:rPr lang="es-ES" sz="3600" b="1" i="0" u="none" strike="noStrike" cap="none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lang="es-ES" sz="3600" b="1" kern="100" dirty="0">
              <a:solidFill>
                <a:srgbClr val="000000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Resuelve el ejercicio anterior.</a:t>
            </a:r>
            <a:endParaRPr lang="es-ES" sz="3600" b="1" i="1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600" u="sng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Cuando la tengas: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Font typeface="Symbol" pitchFamily="2" charset="2"/>
              <a:buChar char=""/>
            </a:pP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Súbela a tu 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portfolio,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comenta algún detalle que te haya llamado la atención</a:t>
            </a:r>
            <a:r>
              <a:rPr lang="es-ES" sz="36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súbela 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tu repositorio </a:t>
            </a:r>
            <a:r>
              <a:rPr lang="es-ES" sz="3600" kern="10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s-ES" sz="36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S" sz="36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A83859-99B2-7275-6E57-90124EEF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71" y="3077730"/>
            <a:ext cx="17761003" cy="3780270"/>
          </a:xfrm>
          <a:prstGeom prst="rect">
            <a:avLst/>
          </a:prstGeom>
        </p:spPr>
      </p:pic>
      <p:sp>
        <p:nvSpPr>
          <p:cNvPr id="5" name="Google Shape;357;p4">
            <a:extLst>
              <a:ext uri="{FF2B5EF4-FFF2-40B4-BE49-F238E27FC236}">
                <a16:creationId xmlns:a16="http://schemas.microsoft.com/office/drawing/2014/main" id="{9A924188-D738-29F0-6C6D-AB123C58DF2C}"/>
              </a:ext>
            </a:extLst>
          </p:cNvPr>
          <p:cNvSpPr txBox="1"/>
          <p:nvPr/>
        </p:nvSpPr>
        <p:spPr>
          <a:xfrm>
            <a:off x="19106656" y="1255694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mie.27/9/23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628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A1AA52-5291-51FA-7E8E-33522FF54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143" y="1589438"/>
            <a:ext cx="21132050" cy="76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99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47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4CB966A-B5A8-1EC8-9B3A-86C03E2C8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589437"/>
            <a:ext cx="18171886" cy="106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66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(continuación) PRÁCTICA 205 – ESTRUCT. CONTROL</a:t>
            </a:r>
            <a:br>
              <a:rPr lang="es-ES" b="1" dirty="0">
                <a:solidFill>
                  <a:srgbClr val="002060"/>
                </a:solidFill>
              </a:rPr>
            </a:br>
            <a:r>
              <a:rPr lang="es-ES" b="1" dirty="0">
                <a:solidFill>
                  <a:srgbClr val="002060"/>
                </a:solidFill>
              </a:rPr>
              <a:t>(Completar con FOR / WHILE)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48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8779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ndara"/>
                <a:ea typeface="Candara"/>
                <a:cs typeface="Candara"/>
                <a:sym typeface="Candara"/>
              </a:rPr>
              <a:t>205_control.php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 </a:t>
            </a:r>
            <a:endParaRPr kumimoji="0" lang="es-ES" sz="36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Incluye tantos bloques de PHP y títulos H2 en HTML como estructuras de control veamos a lo largo de los siguientes puntos </a:t>
            </a:r>
            <a:r>
              <a:rPr kumimoji="0" lang="es-ES" sz="3600" b="1" i="1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(hasta el punto 6)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sng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Cuando la tengas: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Symbol" pitchFamily="2" charset="2"/>
              <a:buChar char=""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a tu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portfolio,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comenta algún detalle que te haya llamado la atención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57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2800"/>
            <a:ext cx="21844000" cy="6045200"/>
          </a:xfrm>
        </p:spPr>
        <p:txBody>
          <a:bodyPr>
            <a:normAutofit/>
          </a:bodyPr>
          <a:lstStyle/>
          <a:p>
            <a:r>
              <a:rPr lang="es-ES" sz="13800" dirty="0">
                <a:solidFill>
                  <a:schemeClr val="bg1"/>
                </a:solidFill>
              </a:rPr>
              <a:t>6. FUNCIONES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49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8" name="Google Shape;345;p3">
            <a:extLst>
              <a:ext uri="{FF2B5EF4-FFF2-40B4-BE49-F238E27FC236}">
                <a16:creationId xmlns:a16="http://schemas.microsoft.com/office/drawing/2014/main" id="{EBD2F4B2-6D06-EA25-96C4-D34B144CB1E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5440" y="7030720"/>
            <a:ext cx="13624560" cy="4159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4366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62" name="Google Shape;362;p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5</a:t>
            </a:fld>
            <a:endParaRPr/>
          </a:p>
        </p:txBody>
      </p:sp>
      <p:pic>
        <p:nvPicPr>
          <p:cNvPr id="365" name="Google Shape;36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796" y="1589438"/>
            <a:ext cx="22752962" cy="858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796" y="10127672"/>
            <a:ext cx="6675506" cy="322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53709" y="10500655"/>
            <a:ext cx="14595822" cy="1281478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450FD836-6543-7108-D2DC-E0064DB0BE77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7" action="ppaction://hlinksldjump"/>
            <a:extLst>
              <a:ext uri="{FF2B5EF4-FFF2-40B4-BE49-F238E27FC236}">
                <a16:creationId xmlns:a16="http://schemas.microsoft.com/office/drawing/2014/main" id="{6BE571E5-6542-43C4-B47C-5117B6BACB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279072-AAA2-409D-19ED-667A4C7C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848338"/>
            <a:ext cx="21826965" cy="70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72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7DD5E81-805B-8873-D73A-0D405EF9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653326"/>
            <a:ext cx="22432350" cy="99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343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52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5B489EC-3A9E-26F9-A1EF-40802A5F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1848338"/>
            <a:ext cx="16369937" cy="1048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94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53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3FB84B-6993-5182-BCF2-5800C135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1589438"/>
            <a:ext cx="17371423" cy="94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5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54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30BD41-80DF-C408-A430-69F36F9F2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589437"/>
            <a:ext cx="19499943" cy="106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66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55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B56F9-1AA9-5AC2-A29A-10D61875A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2133599"/>
            <a:ext cx="20207297" cy="977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17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207 – dos ficheros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56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8779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ndara"/>
                <a:ea typeface="Candara"/>
                <a:cs typeface="Candara"/>
                <a:sym typeface="Candara"/>
              </a:rPr>
              <a:t>207_programa.php y 207_definiciones.php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 </a:t>
            </a:r>
            <a:endParaRPr kumimoji="0" lang="es-ES" sz="36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Crea una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estructura con dos ficheros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donde uno sea incluido parecida a la del ejemplo y ejecútala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sng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Cuando la tengas: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Symbol" pitchFamily="2" charset="2"/>
              <a:buChar char=""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a tu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portfolio,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comenta algún detalle que te haya llamado la atención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074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208 – fecha-función/llamada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57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61555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ndara"/>
                <a:ea typeface="Candara"/>
                <a:cs typeface="Candara"/>
                <a:sym typeface="Candara"/>
              </a:rPr>
              <a:t>208_funcion_fecha y 208_llamada_fecha.php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 </a:t>
            </a:r>
            <a:endParaRPr kumimoji="0" lang="es-ES" sz="36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3600" b="0" i="0" u="sng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sz="3600" u="sng" kern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3600" b="0" i="0" u="sng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sz="3600" u="sng" kern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3600" b="0" i="0" u="sng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sng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Cuando la tengas: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Symbol" pitchFamily="2" charset="2"/>
              <a:buChar char=""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a tu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portfolio,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comenta algún detalle que te haya llamado la atención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CCAA09-2507-6CA7-AD2A-6B9BDE31A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1" y="4349438"/>
            <a:ext cx="20322541" cy="25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55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58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865582-6EB8-99CE-DC03-7F6D57B36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133599"/>
            <a:ext cx="18999200" cy="988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209 – funciones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59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3239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ndara"/>
                <a:ea typeface="Candara"/>
                <a:cs typeface="Candara"/>
                <a:sym typeface="Candara"/>
              </a:rPr>
              <a:t>209_funciones.php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 </a:t>
            </a:r>
            <a:endParaRPr kumimoji="0" lang="es-ES" sz="36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Crea </a:t>
            </a:r>
            <a:r>
              <a:rPr lang="es-ES" sz="3600" kern="100" dirty="0"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fichero anterior para hacer las pruebas del siguiente apartado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sng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Cuando la tengas: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Symbol" pitchFamily="2" charset="2"/>
              <a:buChar char=""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a tu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portfolio,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comenta algún detalle que te haya llamado la atención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Preparación del Entorno</a:t>
            </a:r>
            <a:endParaRPr/>
          </a:p>
        </p:txBody>
      </p:sp>
      <p:sp>
        <p:nvSpPr>
          <p:cNvPr id="373" name="Google Shape;373;p8"/>
          <p:cNvSpPr txBox="1">
            <a:spLocks noGrp="1"/>
          </p:cNvSpPr>
          <p:nvPr>
            <p:ph type="body" idx="1"/>
          </p:nvPr>
        </p:nvSpPr>
        <p:spPr>
          <a:xfrm>
            <a:off x="1270000" y="2133599"/>
            <a:ext cx="21844000" cy="1420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292"/>
              <a:buNone/>
            </a:pPr>
            <a:r>
              <a:rPr lang="es-ES" sz="3200"/>
              <a:t>Lo primero que haremos antes de crear ficheros php </a:t>
            </a:r>
            <a:endParaRPr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5292"/>
              <a:buNone/>
            </a:pPr>
            <a:r>
              <a:rPr lang="es-ES" sz="3200"/>
              <a:t>será configurar nuestras carpetas en </a:t>
            </a:r>
            <a:r>
              <a:rPr lang="es-ES" sz="3200">
                <a:highlight>
                  <a:srgbClr val="FFFF00"/>
                </a:highlight>
              </a:rPr>
              <a:t>VS</a:t>
            </a:r>
            <a:r>
              <a:rPr lang="es-ES" sz="3200"/>
              <a:t> y en el </a:t>
            </a:r>
            <a:r>
              <a:rPr lang="es-ES" sz="3200">
                <a:highlight>
                  <a:srgbClr val="FFFF00"/>
                </a:highlight>
              </a:rPr>
              <a:t>portfolio</a:t>
            </a:r>
            <a:r>
              <a:rPr lang="es-ES" sz="3200"/>
              <a:t> (marcadores) de la siguiente manera:</a:t>
            </a:r>
            <a:endParaRPr/>
          </a:p>
        </p:txBody>
      </p:sp>
      <p:sp>
        <p:nvSpPr>
          <p:cNvPr id="374" name="Google Shape;374;p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pic>
        <p:nvPicPr>
          <p:cNvPr id="375" name="Google Shape;37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0000" y="3695699"/>
            <a:ext cx="7702909" cy="4463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00311" y="3454398"/>
            <a:ext cx="9776265" cy="142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33417" y="5031972"/>
            <a:ext cx="4635143" cy="80439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"/>
          <p:cNvSpPr txBox="1"/>
          <p:nvPr/>
        </p:nvSpPr>
        <p:spPr>
          <a:xfrm>
            <a:off x="872266" y="9252680"/>
            <a:ext cx="16201285" cy="2563775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Noto Sans Symbols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Recuerda que puedes tener mi </a:t>
            </a:r>
            <a:r>
              <a:rPr lang="es-ES" sz="4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Seguimiento DWES23-24 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de referencia </a:t>
            </a:r>
            <a:endParaRPr/>
          </a:p>
          <a:p>
            <a:pPr marL="800100" marR="0" lvl="1" indent="-5715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48648"/>
              <a:buFont typeface="Arial"/>
              <a:buChar char="•"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(aunque no esté del todo completo, esa es tu labor ☺ 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69884"/>
              <a:buFont typeface="Noto Sans Symbols"/>
              <a:buNone/>
            </a:pPr>
            <a:r>
              <a:rPr lang="es-ES" sz="3500" b="1" i="0" u="sng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https://sites.google.com/iesfranciscodelosrios.es/dwes-2324-antonio-marin/inicio</a:t>
            </a:r>
            <a:r>
              <a:rPr lang="es-ES" sz="35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ADD4EFD5-7A70-4D17-7375-78385E8DD92B}"/>
              </a:ext>
            </a:extLst>
          </p:cNvPr>
          <p:cNvSpPr txBox="1"/>
          <p:nvPr/>
        </p:nvSpPr>
        <p:spPr>
          <a:xfrm>
            <a:off x="0" y="12536654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7" action="ppaction://hlinksldjump"/>
            <a:extLst>
              <a:ext uri="{FF2B5EF4-FFF2-40B4-BE49-F238E27FC236}">
                <a16:creationId xmlns:a16="http://schemas.microsoft.com/office/drawing/2014/main" id="{3042D3B5-B9D5-3E6F-38C7-BF4EB0DC7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B5F03-9E29-397A-F79C-90A9F0C3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3375026"/>
            <a:ext cx="15777029" cy="58499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67286A-D674-D505-4820-DCD2A6B0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25" y="1634278"/>
            <a:ext cx="18563549" cy="15620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BB957B-CE23-6F3B-C234-BEC92F05D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24" y="9403628"/>
            <a:ext cx="14775971" cy="349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62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3C6900-24F1-798F-C685-840FDFFC0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2133600"/>
            <a:ext cx="16125371" cy="882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73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62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28D976-0AFC-7CF7-7006-E1AD5B920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" y="1280160"/>
            <a:ext cx="19613880" cy="112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84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63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9573CA9-D55E-4C47-9264-5C53D39E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07" y="1761253"/>
            <a:ext cx="20374626" cy="770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100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209 – funciones (continuación)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64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Actualiza la práctica antes de continuar, coméntala y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80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2800"/>
            <a:ext cx="21844000" cy="6045200"/>
          </a:xfrm>
        </p:spPr>
        <p:txBody>
          <a:bodyPr>
            <a:normAutofit/>
          </a:bodyPr>
          <a:lstStyle/>
          <a:p>
            <a:r>
              <a:rPr lang="es-ES" sz="13800" dirty="0">
                <a:solidFill>
                  <a:schemeClr val="bg1"/>
                </a:solidFill>
              </a:rPr>
              <a:t>7. ARRAYS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65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9" name="Google Shape;346;p3">
            <a:extLst>
              <a:ext uri="{FF2B5EF4-FFF2-40B4-BE49-F238E27FC236}">
                <a16:creationId xmlns:a16="http://schemas.microsoft.com/office/drawing/2014/main" id="{05E31BF7-B119-500B-BCB2-9F7EA3719D2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5215" y="6673994"/>
            <a:ext cx="15591528" cy="497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E9D749D-F608-6F7A-BE5C-9E4C51F1D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831" y="11647714"/>
            <a:ext cx="18045491" cy="1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4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66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480BBE-5C05-7B84-6671-2BEBD2574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848339"/>
            <a:ext cx="20175793" cy="821006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712315-933F-73E0-0B65-C2E3D6EBC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460" y="10712281"/>
            <a:ext cx="22601079" cy="17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142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210 – ARRAYS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67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3239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Crea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andara"/>
                <a:ea typeface="Candara"/>
                <a:cs typeface="Candara"/>
                <a:sym typeface="Candara"/>
              </a:rPr>
              <a:t>210_arrays.php </a:t>
            </a:r>
            <a:r>
              <a:rPr kumimoji="0" lang="es-E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ea typeface="Candara"/>
                <a:cs typeface="Candara"/>
                <a:sym typeface="Candara"/>
              </a:rPr>
              <a:t> </a:t>
            </a:r>
            <a:endParaRPr kumimoji="0" lang="es-ES" sz="3600" b="1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Crea el fichero anterior para hacer las pruebas del siguiente apartado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600" b="0" i="0" u="sng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Cuando la tengas: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Symbol" pitchFamily="2" charset="2"/>
              <a:buChar char=""/>
              <a:tabLst/>
              <a:defRPr/>
            </a:pP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Súbela a tu 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portfolio,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comenta algún detalle que te haya llamado la atención</a:t>
            </a:r>
            <a:r>
              <a:rPr kumimoji="0" lang="es-ES" sz="36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súbela 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tu repositorio </a:t>
            </a:r>
            <a:r>
              <a:rPr kumimoji="0" lang="es-ES" sz="3600" b="0" i="0" u="none" strike="noStrike" kern="1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Github</a:t>
            </a:r>
            <a:r>
              <a:rPr kumimoji="0" lang="es-ES" sz="36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68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D71A967-FC8A-5B5A-9F63-70DE0979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000851"/>
            <a:ext cx="22035152" cy="37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69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D42E59-3AA9-10F5-08A3-CDAFC2198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1545197"/>
            <a:ext cx="20187209" cy="56953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90C665-914B-264E-F8B2-94EDD1B0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17" y="7784714"/>
            <a:ext cx="19094321" cy="284259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12A2BC0-E426-603D-A078-23B7A5E81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718" y="11402008"/>
            <a:ext cx="21936487" cy="1991412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531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24A3C12B-8461-BB4B-CB6C-327E456731D5}"/>
              </a:ext>
            </a:extLst>
          </p:cNvPr>
          <p:cNvSpPr txBox="1"/>
          <p:nvPr/>
        </p:nvSpPr>
        <p:spPr>
          <a:xfrm>
            <a:off x="0" y="12475060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4" action="ppaction://hlinksldjump"/>
            <a:extLst>
              <a:ext uri="{FF2B5EF4-FFF2-40B4-BE49-F238E27FC236}">
                <a16:creationId xmlns:a16="http://schemas.microsoft.com/office/drawing/2014/main" id="{51CB6402-2CEB-906B-2EC1-103E47FB0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5700C8C-6FB7-7F41-AA64-58701238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2800"/>
            <a:ext cx="21844000" cy="6045200"/>
          </a:xfrm>
        </p:spPr>
        <p:txBody>
          <a:bodyPr>
            <a:normAutofit/>
          </a:bodyPr>
          <a:lstStyle/>
          <a:p>
            <a:r>
              <a:rPr lang="es-ES" sz="13800" dirty="0">
                <a:solidFill>
                  <a:schemeClr val="bg1"/>
                </a:solidFill>
              </a:rPr>
              <a:t>3. GENERACIÓN DE CÓDIGO HTML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95A6112-F451-BE93-9BBE-E0C111A93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" y="1848339"/>
            <a:ext cx="19607660" cy="795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99652A-2F66-2338-AD08-95361F997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" y="2133600"/>
            <a:ext cx="16667873" cy="708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3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72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8AAD123-B29B-5DF0-7D37-AB1FE202D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589437"/>
            <a:ext cx="17820433" cy="116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9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210 – ARRAYS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73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160043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s-ES" sz="3200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Utilicza</a:t>
            </a:r>
            <a:r>
              <a:rPr lang="es-ES" sz="32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200" b="1" dirty="0" err="1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  <a:r>
              <a:rPr lang="es-ES" sz="32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para mostrar todos los valores del array $_</a:t>
            </a:r>
            <a:r>
              <a:rPr lang="es-ES" sz="32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s-ES" sz="32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en una tabla con dos columnas. La primera columna debe contener el nombre de la </a:t>
            </a:r>
            <a:r>
              <a:rPr lang="es-ES" sz="3200" b="1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CLAVE</a:t>
            </a:r>
            <a:r>
              <a:rPr lang="es-ES" sz="32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 la segunda su valor.</a:t>
            </a:r>
            <a:r>
              <a:rPr lang="es-ES" sz="6600" dirty="0">
                <a:effectLst/>
              </a:rPr>
              <a:t> </a:t>
            </a:r>
            <a:endParaRPr kumimoji="0" lang="es-ES" sz="36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2691DDB-5B05-4B05-5FB7-F21578478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5680075"/>
            <a:ext cx="16556730" cy="7223126"/>
          </a:xfrm>
          <a:prstGeom prst="rect">
            <a:avLst/>
          </a:prstGeom>
        </p:spPr>
      </p:pic>
      <p:sp>
        <p:nvSpPr>
          <p:cNvPr id="5" name="Google Shape;357;p4">
            <a:extLst>
              <a:ext uri="{FF2B5EF4-FFF2-40B4-BE49-F238E27FC236}">
                <a16:creationId xmlns:a16="http://schemas.microsoft.com/office/drawing/2014/main" id="{AE7A51C8-49F0-F0D8-6C3F-64D62E013FD0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i.29/9/23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48238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2C231B2-5E01-C79A-F8DF-1E49A823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SEMANA </a:t>
            </a:r>
            <a:br>
              <a:rPr lang="es-ES" dirty="0"/>
            </a:br>
            <a:r>
              <a:rPr lang="es-ES" dirty="0"/>
              <a:t>2-6 Octubre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F77A900-0045-BF8D-D645-9D644CBF95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Desarrollo Web Entorno Servidor</a:t>
            </a:r>
          </a:p>
          <a:p>
            <a:r>
              <a:rPr lang="es-ES" dirty="0"/>
              <a:t>Curso 2023-24 IES Francisco de los Ríos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1B906AF-997D-E7A7-E571-7894F4D6F0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598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75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A0D1E5D-42E8-ED59-EA6D-140CEAFE3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39" y="1589438"/>
            <a:ext cx="17761420" cy="49606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86802F1-CCE9-E38E-BD08-E5E9877B7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6489" y="5090005"/>
            <a:ext cx="13407511" cy="73228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9476EEE-64AA-7D01-903F-B2F9A4B8A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94215"/>
            <a:ext cx="10976489" cy="29323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0D33385-B828-A33D-784D-691B4872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794" y="7399624"/>
            <a:ext cx="10291170" cy="1648778"/>
          </a:xfrm>
          <a:prstGeom prst="rect">
            <a:avLst/>
          </a:prstGeom>
        </p:spPr>
      </p:pic>
      <p:sp>
        <p:nvSpPr>
          <p:cNvPr id="9" name="Google Shape;357;p4">
            <a:extLst>
              <a:ext uri="{FF2B5EF4-FFF2-40B4-BE49-F238E27FC236}">
                <a16:creationId xmlns:a16="http://schemas.microsoft.com/office/drawing/2014/main" id="{59ADD9B0-C106-69B0-5D0A-238781C1E574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6957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76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E0B2DF-41FF-47BF-EDE5-E6F0BF75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92" y="1336140"/>
            <a:ext cx="14508633" cy="6120004"/>
          </a:xfrm>
          <a:prstGeom prst="rect">
            <a:avLst/>
          </a:prstGeom>
        </p:spPr>
      </p:pic>
      <p:sp>
        <p:nvSpPr>
          <p:cNvPr id="9" name="Google Shape;357;p4">
            <a:extLst>
              <a:ext uri="{FF2B5EF4-FFF2-40B4-BE49-F238E27FC236}">
                <a16:creationId xmlns:a16="http://schemas.microsoft.com/office/drawing/2014/main" id="{A46B2FA6-BE1B-D877-C494-99FA324F5596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06067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77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87CFFB-A6CC-5DD1-056E-3F2E99DB1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67" y="1328372"/>
            <a:ext cx="16289694" cy="7830069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0024DC5B-C991-F3F2-B54E-95814CF94D12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./1023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57;p4">
            <a:extLst>
              <a:ext uri="{FF2B5EF4-FFF2-40B4-BE49-F238E27FC236}">
                <a16:creationId xmlns:a16="http://schemas.microsoft.com/office/drawing/2014/main" id="{3FFF3B92-BEC0-ECCA-A8AD-92474394CB16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9424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78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0270EB-F938-D4BF-61E9-0B3C5050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999" y="1364135"/>
            <a:ext cx="20048783" cy="9478036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0ED56FDA-AAB6-DF83-4F45-0FD14EADDD44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357;p4">
            <a:extLst>
              <a:ext uri="{FF2B5EF4-FFF2-40B4-BE49-F238E27FC236}">
                <a16:creationId xmlns:a16="http://schemas.microsoft.com/office/drawing/2014/main" id="{93FCEC8A-9AF2-4722-A0A3-65002CA59E78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9476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79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9650F2-6D60-49E4-F01F-DB99CCE6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547620"/>
            <a:ext cx="14068526" cy="644709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C6F0FB-7A03-78B2-BEDB-73B77D49D11B}"/>
              </a:ext>
            </a:extLst>
          </p:cNvPr>
          <p:cNvSpPr txBox="1"/>
          <p:nvPr/>
        </p:nvSpPr>
        <p:spPr>
          <a:xfrm>
            <a:off x="1954763" y="11014491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>
              <a:spcBef>
                <a:spcPts val="1200"/>
              </a:spcBef>
              <a:spcAft>
                <a:spcPts val="1200"/>
              </a:spcAft>
            </a:pPr>
            <a:r>
              <a:rPr lang="es-ES" sz="3600" u="sng" kern="1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https://www.php.net/manual/es/ref.array.php</a:t>
            </a:r>
            <a:r>
              <a:rPr lang="es-ES" sz="3600" kern="1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6633218F-D633-56D7-5F3E-0EB97D25A1EA}"/>
              </a:ext>
            </a:extLst>
          </p:cNvPr>
          <p:cNvSpPr txBox="1"/>
          <p:nvPr/>
        </p:nvSpPr>
        <p:spPr>
          <a:xfrm>
            <a:off x="19106656" y="12556942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lu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.2/10/23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283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endParaRPr/>
          </a:p>
        </p:txBody>
      </p:sp>
      <p:sp>
        <p:nvSpPr>
          <p:cNvPr id="386" name="Google Shape;386;p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</a:pPr>
            <a:endParaRPr/>
          </a:p>
        </p:txBody>
      </p:sp>
      <p:sp>
        <p:nvSpPr>
          <p:cNvPr id="387" name="Google Shape;387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pic>
        <p:nvPicPr>
          <p:cNvPr id="388" name="Google Shape;38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125" y="640080"/>
            <a:ext cx="17455580" cy="1051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9"/>
          <p:cNvPicPr preferRelativeResize="0"/>
          <p:nvPr/>
        </p:nvPicPr>
        <p:blipFill rotWithShape="1">
          <a:blip r:embed="rId5">
            <a:alphaModFix/>
          </a:blip>
          <a:srcRect t="22013"/>
          <a:stretch/>
        </p:blipFill>
        <p:spPr>
          <a:xfrm>
            <a:off x="8489783" y="9790445"/>
            <a:ext cx="14278777" cy="3073069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24A3C12B-8461-BB4B-CB6C-327E456731D5}"/>
              </a:ext>
            </a:extLst>
          </p:cNvPr>
          <p:cNvSpPr txBox="1"/>
          <p:nvPr/>
        </p:nvSpPr>
        <p:spPr>
          <a:xfrm>
            <a:off x="0" y="12475060"/>
            <a:ext cx="5277344" cy="120032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dirty="0">
                <a:solidFill>
                  <a:srgbClr val="FFFF00"/>
                </a:solidFill>
              </a:rPr>
              <a:t>v</a:t>
            </a: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i.22/9/23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hlinkClick r:id="rId6" action="ppaction://hlinksldjump"/>
            <a:extLst>
              <a:ext uri="{FF2B5EF4-FFF2-40B4-BE49-F238E27FC236}">
                <a16:creationId xmlns:a16="http://schemas.microsoft.com/office/drawing/2014/main" id="{51CB6402-2CEB-906B-2EC1-103E47FB05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15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812800"/>
            <a:ext cx="21844000" cy="6045200"/>
          </a:xfrm>
        </p:spPr>
        <p:txBody>
          <a:bodyPr>
            <a:normAutofit/>
          </a:bodyPr>
          <a:lstStyle/>
          <a:p>
            <a:r>
              <a:rPr lang="es-ES" sz="13800" dirty="0">
                <a:solidFill>
                  <a:schemeClr val="bg1"/>
                </a:solidFill>
              </a:rPr>
              <a:t>8. FORMULARIOS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80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10" name="Google Shape;347;p3">
            <a:extLst>
              <a:ext uri="{FF2B5EF4-FFF2-40B4-BE49-F238E27FC236}">
                <a16:creationId xmlns:a16="http://schemas.microsoft.com/office/drawing/2014/main" id="{E0277FF9-41D7-0120-4C5F-20DE3357B9A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0000" y="7030720"/>
            <a:ext cx="12054114" cy="516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57C7CC8-7818-A925-7D05-BC510F69C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461" y="12094132"/>
            <a:ext cx="13977072" cy="1229982"/>
          </a:xfrm>
          <a:prstGeom prst="rect">
            <a:avLst/>
          </a:prstGeom>
        </p:spPr>
      </p:pic>
      <p:sp>
        <p:nvSpPr>
          <p:cNvPr id="4" name="Google Shape;357;p4">
            <a:extLst>
              <a:ext uri="{FF2B5EF4-FFF2-40B4-BE49-F238E27FC236}">
                <a16:creationId xmlns:a16="http://schemas.microsoft.com/office/drawing/2014/main" id="{3369BB6E-D861-0AD9-63F4-37BE75A86F69}"/>
              </a:ext>
            </a:extLst>
          </p:cNvPr>
          <p:cNvSpPr txBox="1"/>
          <p:nvPr/>
        </p:nvSpPr>
        <p:spPr>
          <a:xfrm>
            <a:off x="19215488" y="10893844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02734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81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DFDC85-C27F-4EC8-1EC4-72F0F11A5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143" y="1026863"/>
            <a:ext cx="15774234" cy="86169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11FEB37-6534-AA4A-3823-D85980FCD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720" y="9643832"/>
            <a:ext cx="15536692" cy="3761513"/>
          </a:xfrm>
          <a:prstGeom prst="rect">
            <a:avLst/>
          </a:prstGeom>
        </p:spPr>
      </p:pic>
      <p:sp>
        <p:nvSpPr>
          <p:cNvPr id="9" name="Google Shape;357;p4">
            <a:extLst>
              <a:ext uri="{FF2B5EF4-FFF2-40B4-BE49-F238E27FC236}">
                <a16:creationId xmlns:a16="http://schemas.microsoft.com/office/drawing/2014/main" id="{9D4E95DF-F8ED-120A-1F88-90574E85C97E}"/>
              </a:ext>
            </a:extLst>
          </p:cNvPr>
          <p:cNvSpPr txBox="1"/>
          <p:nvPr/>
        </p:nvSpPr>
        <p:spPr>
          <a:xfrm>
            <a:off x="19215488" y="8162257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48468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82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4B4D8F-D927-902C-3BDB-2C2DFF267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2397845"/>
            <a:ext cx="20135819" cy="90534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CBDE31-6568-0DB1-3FF3-87A9DFD62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26" y="812800"/>
            <a:ext cx="5467173" cy="134281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0A0AC44-76BF-B889-C2D1-3DAAF2DE9EA8}"/>
              </a:ext>
            </a:extLst>
          </p:cNvPr>
          <p:cNvSpPr/>
          <p:nvPr/>
        </p:nvSpPr>
        <p:spPr>
          <a:xfrm>
            <a:off x="1138335" y="2312706"/>
            <a:ext cx="1324947" cy="7625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232B739-F291-8969-215D-519DBA8D4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963" y="11582400"/>
            <a:ext cx="19149931" cy="162795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6F5B631A-AC88-58BD-7612-4CE858A5BB54}"/>
              </a:ext>
            </a:extLst>
          </p:cNvPr>
          <p:cNvSpPr/>
          <p:nvPr/>
        </p:nvSpPr>
        <p:spPr>
          <a:xfrm>
            <a:off x="1270000" y="9759820"/>
            <a:ext cx="20479782" cy="3450536"/>
          </a:xfrm>
          <a:prstGeom prst="rect">
            <a:avLst/>
          </a:prstGeom>
          <a:noFill/>
          <a:ln w="762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649914-1466-D975-24A1-FE4E67D60204}"/>
              </a:ext>
            </a:extLst>
          </p:cNvPr>
          <p:cNvSpPr/>
          <p:nvPr/>
        </p:nvSpPr>
        <p:spPr>
          <a:xfrm>
            <a:off x="15358187" y="3384502"/>
            <a:ext cx="4953801" cy="571678"/>
          </a:xfrm>
          <a:prstGeom prst="rect">
            <a:avLst/>
          </a:prstGeom>
          <a:noFill/>
          <a:ln w="762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4953801"/>
                      <a:gd name="connsiteY0" fmla="*/ 0 h 571678"/>
                      <a:gd name="connsiteX1" fmla="*/ 520149 w 4953801"/>
                      <a:gd name="connsiteY1" fmla="*/ 0 h 571678"/>
                      <a:gd name="connsiteX2" fmla="*/ 1040298 w 4953801"/>
                      <a:gd name="connsiteY2" fmla="*/ 0 h 571678"/>
                      <a:gd name="connsiteX3" fmla="*/ 1758599 w 4953801"/>
                      <a:gd name="connsiteY3" fmla="*/ 0 h 571678"/>
                      <a:gd name="connsiteX4" fmla="*/ 2328286 w 4953801"/>
                      <a:gd name="connsiteY4" fmla="*/ 0 h 571678"/>
                      <a:gd name="connsiteX5" fmla="*/ 2798898 w 4953801"/>
                      <a:gd name="connsiteY5" fmla="*/ 0 h 571678"/>
                      <a:gd name="connsiteX6" fmla="*/ 3368585 w 4953801"/>
                      <a:gd name="connsiteY6" fmla="*/ 0 h 571678"/>
                      <a:gd name="connsiteX7" fmla="*/ 4037348 w 4953801"/>
                      <a:gd name="connsiteY7" fmla="*/ 0 h 571678"/>
                      <a:gd name="connsiteX8" fmla="*/ 4953801 w 4953801"/>
                      <a:gd name="connsiteY8" fmla="*/ 0 h 571678"/>
                      <a:gd name="connsiteX9" fmla="*/ 4953801 w 4953801"/>
                      <a:gd name="connsiteY9" fmla="*/ 571678 h 571678"/>
                      <a:gd name="connsiteX10" fmla="*/ 4483190 w 4953801"/>
                      <a:gd name="connsiteY10" fmla="*/ 571678 h 571678"/>
                      <a:gd name="connsiteX11" fmla="*/ 3814427 w 4953801"/>
                      <a:gd name="connsiteY11" fmla="*/ 571678 h 571678"/>
                      <a:gd name="connsiteX12" fmla="*/ 3343816 w 4953801"/>
                      <a:gd name="connsiteY12" fmla="*/ 571678 h 571678"/>
                      <a:gd name="connsiteX13" fmla="*/ 2675053 w 4953801"/>
                      <a:gd name="connsiteY13" fmla="*/ 571678 h 571678"/>
                      <a:gd name="connsiteX14" fmla="*/ 2006289 w 4953801"/>
                      <a:gd name="connsiteY14" fmla="*/ 571678 h 571678"/>
                      <a:gd name="connsiteX15" fmla="*/ 1287988 w 4953801"/>
                      <a:gd name="connsiteY15" fmla="*/ 571678 h 571678"/>
                      <a:gd name="connsiteX16" fmla="*/ 619225 w 4953801"/>
                      <a:gd name="connsiteY16" fmla="*/ 571678 h 571678"/>
                      <a:gd name="connsiteX17" fmla="*/ 0 w 4953801"/>
                      <a:gd name="connsiteY17" fmla="*/ 571678 h 571678"/>
                      <a:gd name="connsiteX18" fmla="*/ 0 w 4953801"/>
                      <a:gd name="connsiteY18" fmla="*/ 0 h 571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953801" h="571678" extrusionOk="0">
                        <a:moveTo>
                          <a:pt x="0" y="0"/>
                        </a:moveTo>
                        <a:cubicBezTo>
                          <a:pt x="104412" y="-12908"/>
                          <a:pt x="338865" y="-21192"/>
                          <a:pt x="520149" y="0"/>
                        </a:cubicBezTo>
                        <a:cubicBezTo>
                          <a:pt x="701433" y="21192"/>
                          <a:pt x="808764" y="-21948"/>
                          <a:pt x="1040298" y="0"/>
                        </a:cubicBezTo>
                        <a:cubicBezTo>
                          <a:pt x="1271832" y="21948"/>
                          <a:pt x="1438524" y="25081"/>
                          <a:pt x="1758599" y="0"/>
                        </a:cubicBezTo>
                        <a:cubicBezTo>
                          <a:pt x="2078674" y="-25081"/>
                          <a:pt x="2072063" y="3773"/>
                          <a:pt x="2328286" y="0"/>
                        </a:cubicBezTo>
                        <a:cubicBezTo>
                          <a:pt x="2584509" y="-3773"/>
                          <a:pt x="2575597" y="-2894"/>
                          <a:pt x="2798898" y="0"/>
                        </a:cubicBezTo>
                        <a:cubicBezTo>
                          <a:pt x="3022199" y="2894"/>
                          <a:pt x="3155562" y="-1333"/>
                          <a:pt x="3368585" y="0"/>
                        </a:cubicBezTo>
                        <a:cubicBezTo>
                          <a:pt x="3581608" y="1333"/>
                          <a:pt x="3848372" y="-31530"/>
                          <a:pt x="4037348" y="0"/>
                        </a:cubicBezTo>
                        <a:cubicBezTo>
                          <a:pt x="4226324" y="31530"/>
                          <a:pt x="4695043" y="-16270"/>
                          <a:pt x="4953801" y="0"/>
                        </a:cubicBezTo>
                        <a:cubicBezTo>
                          <a:pt x="4953471" y="257144"/>
                          <a:pt x="4927063" y="373646"/>
                          <a:pt x="4953801" y="571678"/>
                        </a:cubicBezTo>
                        <a:cubicBezTo>
                          <a:pt x="4819660" y="581765"/>
                          <a:pt x="4632732" y="567262"/>
                          <a:pt x="4483190" y="571678"/>
                        </a:cubicBezTo>
                        <a:cubicBezTo>
                          <a:pt x="4333648" y="576094"/>
                          <a:pt x="4113013" y="574878"/>
                          <a:pt x="3814427" y="571678"/>
                        </a:cubicBezTo>
                        <a:cubicBezTo>
                          <a:pt x="3515841" y="568478"/>
                          <a:pt x="3456414" y="591801"/>
                          <a:pt x="3343816" y="571678"/>
                        </a:cubicBezTo>
                        <a:cubicBezTo>
                          <a:pt x="3231218" y="551555"/>
                          <a:pt x="2936131" y="598784"/>
                          <a:pt x="2675053" y="571678"/>
                        </a:cubicBezTo>
                        <a:cubicBezTo>
                          <a:pt x="2413975" y="544572"/>
                          <a:pt x="2223389" y="581877"/>
                          <a:pt x="2006289" y="571678"/>
                        </a:cubicBezTo>
                        <a:cubicBezTo>
                          <a:pt x="1789189" y="561479"/>
                          <a:pt x="1571742" y="552954"/>
                          <a:pt x="1287988" y="571678"/>
                        </a:cubicBezTo>
                        <a:cubicBezTo>
                          <a:pt x="1004234" y="590402"/>
                          <a:pt x="885762" y="571481"/>
                          <a:pt x="619225" y="571678"/>
                        </a:cubicBezTo>
                        <a:cubicBezTo>
                          <a:pt x="352688" y="571875"/>
                          <a:pt x="253193" y="555318"/>
                          <a:pt x="0" y="571678"/>
                        </a:cubicBezTo>
                        <a:cubicBezTo>
                          <a:pt x="-6627" y="346453"/>
                          <a:pt x="-8982" y="1451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30AC3BC-A530-0067-A97F-B69B20152285}"/>
              </a:ext>
            </a:extLst>
          </p:cNvPr>
          <p:cNvSpPr/>
          <p:nvPr/>
        </p:nvSpPr>
        <p:spPr>
          <a:xfrm>
            <a:off x="5572199" y="5597193"/>
            <a:ext cx="5297765" cy="571678"/>
          </a:xfrm>
          <a:prstGeom prst="rect">
            <a:avLst/>
          </a:prstGeom>
          <a:noFill/>
          <a:ln w="762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5297765"/>
                      <a:gd name="connsiteY0" fmla="*/ 0 h 571678"/>
                      <a:gd name="connsiteX1" fmla="*/ 556265 w 5297765"/>
                      <a:gd name="connsiteY1" fmla="*/ 0 h 571678"/>
                      <a:gd name="connsiteX2" fmla="*/ 1112531 w 5297765"/>
                      <a:gd name="connsiteY2" fmla="*/ 0 h 571678"/>
                      <a:gd name="connsiteX3" fmla="*/ 1880707 w 5297765"/>
                      <a:gd name="connsiteY3" fmla="*/ 0 h 571678"/>
                      <a:gd name="connsiteX4" fmla="*/ 2489950 w 5297765"/>
                      <a:gd name="connsiteY4" fmla="*/ 0 h 571678"/>
                      <a:gd name="connsiteX5" fmla="*/ 2993237 w 5297765"/>
                      <a:gd name="connsiteY5" fmla="*/ 0 h 571678"/>
                      <a:gd name="connsiteX6" fmla="*/ 3602480 w 5297765"/>
                      <a:gd name="connsiteY6" fmla="*/ 0 h 571678"/>
                      <a:gd name="connsiteX7" fmla="*/ 4317678 w 5297765"/>
                      <a:gd name="connsiteY7" fmla="*/ 0 h 571678"/>
                      <a:gd name="connsiteX8" fmla="*/ 5297765 w 5297765"/>
                      <a:gd name="connsiteY8" fmla="*/ 0 h 571678"/>
                      <a:gd name="connsiteX9" fmla="*/ 5297765 w 5297765"/>
                      <a:gd name="connsiteY9" fmla="*/ 571678 h 571678"/>
                      <a:gd name="connsiteX10" fmla="*/ 4794477 w 5297765"/>
                      <a:gd name="connsiteY10" fmla="*/ 571678 h 571678"/>
                      <a:gd name="connsiteX11" fmla="*/ 4079279 w 5297765"/>
                      <a:gd name="connsiteY11" fmla="*/ 571678 h 571678"/>
                      <a:gd name="connsiteX12" fmla="*/ 3575991 w 5297765"/>
                      <a:gd name="connsiteY12" fmla="*/ 571678 h 571678"/>
                      <a:gd name="connsiteX13" fmla="*/ 2860793 w 5297765"/>
                      <a:gd name="connsiteY13" fmla="*/ 571678 h 571678"/>
                      <a:gd name="connsiteX14" fmla="*/ 2145595 w 5297765"/>
                      <a:gd name="connsiteY14" fmla="*/ 571678 h 571678"/>
                      <a:gd name="connsiteX15" fmla="*/ 1377419 w 5297765"/>
                      <a:gd name="connsiteY15" fmla="*/ 571678 h 571678"/>
                      <a:gd name="connsiteX16" fmla="*/ 662221 w 5297765"/>
                      <a:gd name="connsiteY16" fmla="*/ 571678 h 571678"/>
                      <a:gd name="connsiteX17" fmla="*/ 0 w 5297765"/>
                      <a:gd name="connsiteY17" fmla="*/ 571678 h 571678"/>
                      <a:gd name="connsiteX18" fmla="*/ 0 w 5297765"/>
                      <a:gd name="connsiteY18" fmla="*/ 0 h 571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5297765" h="571678" extrusionOk="0">
                        <a:moveTo>
                          <a:pt x="0" y="0"/>
                        </a:moveTo>
                        <a:cubicBezTo>
                          <a:pt x="228435" y="13167"/>
                          <a:pt x="405725" y="-12479"/>
                          <a:pt x="556265" y="0"/>
                        </a:cubicBezTo>
                        <a:cubicBezTo>
                          <a:pt x="706805" y="12479"/>
                          <a:pt x="990844" y="13685"/>
                          <a:pt x="1112531" y="0"/>
                        </a:cubicBezTo>
                        <a:cubicBezTo>
                          <a:pt x="1234218" y="-13685"/>
                          <a:pt x="1547901" y="-32637"/>
                          <a:pt x="1880707" y="0"/>
                        </a:cubicBezTo>
                        <a:cubicBezTo>
                          <a:pt x="2213513" y="32637"/>
                          <a:pt x="2192531" y="18997"/>
                          <a:pt x="2489950" y="0"/>
                        </a:cubicBezTo>
                        <a:cubicBezTo>
                          <a:pt x="2787369" y="-18997"/>
                          <a:pt x="2861916" y="-1486"/>
                          <a:pt x="2993237" y="0"/>
                        </a:cubicBezTo>
                        <a:cubicBezTo>
                          <a:pt x="3124558" y="1486"/>
                          <a:pt x="3474357" y="24998"/>
                          <a:pt x="3602480" y="0"/>
                        </a:cubicBezTo>
                        <a:cubicBezTo>
                          <a:pt x="3730603" y="-24998"/>
                          <a:pt x="4089672" y="-15682"/>
                          <a:pt x="4317678" y="0"/>
                        </a:cubicBezTo>
                        <a:cubicBezTo>
                          <a:pt x="4545684" y="15682"/>
                          <a:pt x="5029892" y="-31721"/>
                          <a:pt x="5297765" y="0"/>
                        </a:cubicBezTo>
                        <a:cubicBezTo>
                          <a:pt x="5297435" y="257144"/>
                          <a:pt x="5271027" y="373646"/>
                          <a:pt x="5297765" y="571678"/>
                        </a:cubicBezTo>
                        <a:cubicBezTo>
                          <a:pt x="5087118" y="554735"/>
                          <a:pt x="4946506" y="551805"/>
                          <a:pt x="4794477" y="571678"/>
                        </a:cubicBezTo>
                        <a:cubicBezTo>
                          <a:pt x="4642448" y="591551"/>
                          <a:pt x="4370651" y="567321"/>
                          <a:pt x="4079279" y="571678"/>
                        </a:cubicBezTo>
                        <a:cubicBezTo>
                          <a:pt x="3787907" y="576035"/>
                          <a:pt x="3677422" y="554114"/>
                          <a:pt x="3575991" y="571678"/>
                        </a:cubicBezTo>
                        <a:cubicBezTo>
                          <a:pt x="3474560" y="589242"/>
                          <a:pt x="3125134" y="553414"/>
                          <a:pt x="2860793" y="571678"/>
                        </a:cubicBezTo>
                        <a:cubicBezTo>
                          <a:pt x="2596452" y="589942"/>
                          <a:pt x="2488347" y="544253"/>
                          <a:pt x="2145595" y="571678"/>
                        </a:cubicBezTo>
                        <a:cubicBezTo>
                          <a:pt x="1802843" y="599103"/>
                          <a:pt x="1562141" y="589573"/>
                          <a:pt x="1377419" y="571678"/>
                        </a:cubicBezTo>
                        <a:cubicBezTo>
                          <a:pt x="1192697" y="553783"/>
                          <a:pt x="855729" y="540819"/>
                          <a:pt x="662221" y="571678"/>
                        </a:cubicBezTo>
                        <a:cubicBezTo>
                          <a:pt x="468713" y="602537"/>
                          <a:pt x="323031" y="561494"/>
                          <a:pt x="0" y="571678"/>
                        </a:cubicBezTo>
                        <a:cubicBezTo>
                          <a:pt x="-6627" y="346453"/>
                          <a:pt x="-8982" y="1451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E8E8B31-5F32-8D49-2195-CD92C5D9F97F}"/>
              </a:ext>
            </a:extLst>
          </p:cNvPr>
          <p:cNvSpPr/>
          <p:nvPr/>
        </p:nvSpPr>
        <p:spPr>
          <a:xfrm>
            <a:off x="10296599" y="6757663"/>
            <a:ext cx="6050634" cy="571678"/>
          </a:xfrm>
          <a:prstGeom prst="rect">
            <a:avLst/>
          </a:prstGeom>
          <a:noFill/>
          <a:ln w="76200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2034098327">
                  <a:custGeom>
                    <a:avLst/>
                    <a:gdLst>
                      <a:gd name="connsiteX0" fmla="*/ 0 w 6050634"/>
                      <a:gd name="connsiteY0" fmla="*/ 0 h 571678"/>
                      <a:gd name="connsiteX1" fmla="*/ 551280 w 6050634"/>
                      <a:gd name="connsiteY1" fmla="*/ 0 h 571678"/>
                      <a:gd name="connsiteX2" fmla="*/ 1102560 w 6050634"/>
                      <a:gd name="connsiteY2" fmla="*/ 0 h 571678"/>
                      <a:gd name="connsiteX3" fmla="*/ 1895865 w 6050634"/>
                      <a:gd name="connsiteY3" fmla="*/ 0 h 571678"/>
                      <a:gd name="connsiteX4" fmla="*/ 2507652 w 6050634"/>
                      <a:gd name="connsiteY4" fmla="*/ 0 h 571678"/>
                      <a:gd name="connsiteX5" fmla="*/ 2998425 w 6050634"/>
                      <a:gd name="connsiteY5" fmla="*/ 0 h 571678"/>
                      <a:gd name="connsiteX6" fmla="*/ 3610212 w 6050634"/>
                      <a:gd name="connsiteY6" fmla="*/ 0 h 571678"/>
                      <a:gd name="connsiteX7" fmla="*/ 4343011 w 6050634"/>
                      <a:gd name="connsiteY7" fmla="*/ 0 h 571678"/>
                      <a:gd name="connsiteX8" fmla="*/ 5015303 w 6050634"/>
                      <a:gd name="connsiteY8" fmla="*/ 0 h 571678"/>
                      <a:gd name="connsiteX9" fmla="*/ 6050634 w 6050634"/>
                      <a:gd name="connsiteY9" fmla="*/ 0 h 571678"/>
                      <a:gd name="connsiteX10" fmla="*/ 6050634 w 6050634"/>
                      <a:gd name="connsiteY10" fmla="*/ 571678 h 571678"/>
                      <a:gd name="connsiteX11" fmla="*/ 5438848 w 6050634"/>
                      <a:gd name="connsiteY11" fmla="*/ 571678 h 571678"/>
                      <a:gd name="connsiteX12" fmla="*/ 4948074 w 6050634"/>
                      <a:gd name="connsiteY12" fmla="*/ 571678 h 571678"/>
                      <a:gd name="connsiteX13" fmla="*/ 4215275 w 6050634"/>
                      <a:gd name="connsiteY13" fmla="*/ 571678 h 571678"/>
                      <a:gd name="connsiteX14" fmla="*/ 3482476 w 6050634"/>
                      <a:gd name="connsiteY14" fmla="*/ 571678 h 571678"/>
                      <a:gd name="connsiteX15" fmla="*/ 2689171 w 6050634"/>
                      <a:gd name="connsiteY15" fmla="*/ 571678 h 571678"/>
                      <a:gd name="connsiteX16" fmla="*/ 1956372 w 6050634"/>
                      <a:gd name="connsiteY16" fmla="*/ 571678 h 571678"/>
                      <a:gd name="connsiteX17" fmla="*/ 1344585 w 6050634"/>
                      <a:gd name="connsiteY17" fmla="*/ 571678 h 571678"/>
                      <a:gd name="connsiteX18" fmla="*/ 853812 w 6050634"/>
                      <a:gd name="connsiteY18" fmla="*/ 571678 h 571678"/>
                      <a:gd name="connsiteX19" fmla="*/ 0 w 6050634"/>
                      <a:gd name="connsiteY19" fmla="*/ 571678 h 571678"/>
                      <a:gd name="connsiteX20" fmla="*/ 0 w 6050634"/>
                      <a:gd name="connsiteY20" fmla="*/ 0 h 5716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6050634" h="571678" extrusionOk="0">
                        <a:moveTo>
                          <a:pt x="0" y="0"/>
                        </a:moveTo>
                        <a:cubicBezTo>
                          <a:pt x="254428" y="107"/>
                          <a:pt x="435824" y="1038"/>
                          <a:pt x="551280" y="0"/>
                        </a:cubicBezTo>
                        <a:cubicBezTo>
                          <a:pt x="666736" y="-1038"/>
                          <a:pt x="863724" y="12217"/>
                          <a:pt x="1102560" y="0"/>
                        </a:cubicBezTo>
                        <a:cubicBezTo>
                          <a:pt x="1341396" y="-12217"/>
                          <a:pt x="1575821" y="9111"/>
                          <a:pt x="1895865" y="0"/>
                        </a:cubicBezTo>
                        <a:cubicBezTo>
                          <a:pt x="2215910" y="-9111"/>
                          <a:pt x="2268998" y="-18176"/>
                          <a:pt x="2507652" y="0"/>
                        </a:cubicBezTo>
                        <a:cubicBezTo>
                          <a:pt x="2746306" y="18176"/>
                          <a:pt x="2895339" y="1387"/>
                          <a:pt x="2998425" y="0"/>
                        </a:cubicBezTo>
                        <a:cubicBezTo>
                          <a:pt x="3101511" y="-1387"/>
                          <a:pt x="3426543" y="16181"/>
                          <a:pt x="3610212" y="0"/>
                        </a:cubicBezTo>
                        <a:cubicBezTo>
                          <a:pt x="3793881" y="-16181"/>
                          <a:pt x="4166183" y="22267"/>
                          <a:pt x="4343011" y="0"/>
                        </a:cubicBezTo>
                        <a:cubicBezTo>
                          <a:pt x="4519839" y="-22267"/>
                          <a:pt x="4870993" y="10236"/>
                          <a:pt x="5015303" y="0"/>
                        </a:cubicBezTo>
                        <a:cubicBezTo>
                          <a:pt x="5159613" y="-10236"/>
                          <a:pt x="5660283" y="-23606"/>
                          <a:pt x="6050634" y="0"/>
                        </a:cubicBezTo>
                        <a:cubicBezTo>
                          <a:pt x="6071355" y="160129"/>
                          <a:pt x="6047129" y="335430"/>
                          <a:pt x="6050634" y="571678"/>
                        </a:cubicBezTo>
                        <a:cubicBezTo>
                          <a:pt x="5807768" y="580451"/>
                          <a:pt x="5735734" y="595391"/>
                          <a:pt x="5438848" y="571678"/>
                        </a:cubicBezTo>
                        <a:cubicBezTo>
                          <a:pt x="5141962" y="547965"/>
                          <a:pt x="5160647" y="586238"/>
                          <a:pt x="4948074" y="571678"/>
                        </a:cubicBezTo>
                        <a:cubicBezTo>
                          <a:pt x="4735501" y="557118"/>
                          <a:pt x="4573188" y="566104"/>
                          <a:pt x="4215275" y="571678"/>
                        </a:cubicBezTo>
                        <a:cubicBezTo>
                          <a:pt x="3857362" y="577252"/>
                          <a:pt x="3699710" y="536925"/>
                          <a:pt x="3482476" y="571678"/>
                        </a:cubicBezTo>
                        <a:cubicBezTo>
                          <a:pt x="3265242" y="606431"/>
                          <a:pt x="3023733" y="588178"/>
                          <a:pt x="2689171" y="571678"/>
                        </a:cubicBezTo>
                        <a:cubicBezTo>
                          <a:pt x="2354610" y="555178"/>
                          <a:pt x="2227342" y="536952"/>
                          <a:pt x="1956372" y="571678"/>
                        </a:cubicBezTo>
                        <a:cubicBezTo>
                          <a:pt x="1685402" y="606404"/>
                          <a:pt x="1629669" y="581778"/>
                          <a:pt x="1344585" y="571678"/>
                        </a:cubicBezTo>
                        <a:cubicBezTo>
                          <a:pt x="1059501" y="561578"/>
                          <a:pt x="989076" y="586397"/>
                          <a:pt x="853812" y="571678"/>
                        </a:cubicBezTo>
                        <a:cubicBezTo>
                          <a:pt x="718548" y="556959"/>
                          <a:pt x="356412" y="608266"/>
                          <a:pt x="0" y="571678"/>
                        </a:cubicBezTo>
                        <a:cubicBezTo>
                          <a:pt x="26752" y="389687"/>
                          <a:pt x="13203" y="12587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Google Shape;357;p4">
            <a:extLst>
              <a:ext uri="{FF2B5EF4-FFF2-40B4-BE49-F238E27FC236}">
                <a16:creationId xmlns:a16="http://schemas.microsoft.com/office/drawing/2014/main" id="{904614DA-58CC-3753-F691-EE3E51485981}"/>
              </a:ext>
            </a:extLst>
          </p:cNvPr>
          <p:cNvSpPr txBox="1"/>
          <p:nvPr/>
        </p:nvSpPr>
        <p:spPr>
          <a:xfrm>
            <a:off x="19215488" y="12539625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9193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83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DFAAFA-F5ED-0B78-10C4-07623C8B4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0119"/>
            <a:ext cx="13201313" cy="983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2670FEC-A543-B2B9-3396-2CAD2BF0B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6049" y="3063441"/>
            <a:ext cx="10743293" cy="68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FB2FDA61-5D45-02CD-A314-D5817E05E06B}"/>
              </a:ext>
            </a:extLst>
          </p:cNvPr>
          <p:cNvSpPr txBox="1"/>
          <p:nvPr/>
        </p:nvSpPr>
        <p:spPr>
          <a:xfrm>
            <a:off x="19106656" y="1251571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0513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211 – Formulario1.php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84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4778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 un </a:t>
            </a:r>
            <a:r>
              <a:rPr lang="es-ES" sz="28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formulario HTML</a:t>
            </a: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llamado </a:t>
            </a:r>
            <a:r>
              <a:rPr lang="es-ES" sz="28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211_formulario1.php</a:t>
            </a: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introducir el nombre del alumno y el módulo que cursa, a escoger entre “Desarrollo Web en Entorno Servidor” y “Desarrollo Web en Entorno Cliente”. 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2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Envía el resultado a la página </a:t>
            </a:r>
            <a:r>
              <a:rPr lang="es-ES" sz="32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ES" sz="32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211_procesa1.php</a:t>
            </a:r>
            <a:r>
              <a:rPr lang="es-ES" sz="32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s-ES" sz="32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será la encargada de procesar los datos.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200" b="1" i="1" kern="100" dirty="0">
                <a:solidFill>
                  <a:srgbClr val="002060"/>
                </a:solidFill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Sé original y adapta estos ejemplos con tus propios datos de la temática que te apetezca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endParaRPr lang="es-ES" sz="32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endParaRPr lang="es-ES" sz="28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BBC0C-AB72-8BD1-07E7-81A5440C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78" y="7923847"/>
            <a:ext cx="7654024" cy="423890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07C507-31AA-5AA1-897D-671E64565A49}"/>
              </a:ext>
            </a:extLst>
          </p:cNvPr>
          <p:cNvSpPr txBox="1"/>
          <p:nvPr/>
        </p:nvSpPr>
        <p:spPr>
          <a:xfrm>
            <a:off x="9659050" y="8919916"/>
            <a:ext cx="12195110" cy="2246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indent="450215">
              <a:spcBef>
                <a:spcPts val="600"/>
              </a:spcBef>
              <a:spcAft>
                <a:spcPts val="600"/>
              </a:spcAft>
              <a:defRPr sz="1800" kern="10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sz="2800" dirty="0"/>
              <a:t>Fíjate que si en un formulario web tienes que enviar alguna variable en la que sea </a:t>
            </a:r>
            <a:r>
              <a:rPr lang="es-ES" sz="2800" b="1" dirty="0"/>
              <a:t>posible almacenar más de un valor</a:t>
            </a:r>
            <a:r>
              <a:rPr lang="es-ES" sz="2800" dirty="0"/>
              <a:t>, como es el caso de las casillas de verificación en el ejemplo anterior (se pueden marcar varias a la vez), tendrás que ponerle corchetes al nombre de la variable para indicar que se trata de un </a:t>
            </a:r>
            <a:r>
              <a:rPr lang="es-ES" sz="2800" b="1" dirty="0"/>
              <a:t>array</a:t>
            </a:r>
            <a:r>
              <a:rPr lang="es-ES" sz="280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2F1B26-9129-0900-A83A-205622586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88" y="7091183"/>
            <a:ext cx="15070528" cy="784711"/>
          </a:xfrm>
          <a:prstGeom prst="rect">
            <a:avLst/>
          </a:prstGeom>
        </p:spPr>
      </p:pic>
      <p:pic>
        <p:nvPicPr>
          <p:cNvPr id="1026" name="Picture 2" descr="Original Rubber Stamp Original Stamp Seal Stock Vector (Royalty Free)  1428004355 | Shutterstock">
            <a:extLst>
              <a:ext uri="{FF2B5EF4-FFF2-40B4-BE49-F238E27FC236}">
                <a16:creationId xmlns:a16="http://schemas.microsoft.com/office/drawing/2014/main" id="{0AA01674-9166-2622-2294-B7A0E6C8B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83"/>
          <a:stretch/>
        </p:blipFill>
        <p:spPr bwMode="auto">
          <a:xfrm>
            <a:off x="19855543" y="5288907"/>
            <a:ext cx="2509157" cy="164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57;p4">
            <a:extLst>
              <a:ext uri="{FF2B5EF4-FFF2-40B4-BE49-F238E27FC236}">
                <a16:creationId xmlns:a16="http://schemas.microsoft.com/office/drawing/2014/main" id="{FE271224-D8F9-7AEC-821A-D01C3319632B}"/>
              </a:ext>
            </a:extLst>
          </p:cNvPr>
          <p:cNvSpPr txBox="1"/>
          <p:nvPr/>
        </p:nvSpPr>
        <p:spPr>
          <a:xfrm>
            <a:off x="19106656" y="12303057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6178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211 – Formulario1.php SOLUCION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85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21852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 un </a:t>
            </a:r>
            <a:r>
              <a:rPr lang="es-ES" sz="28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formulario HTML</a:t>
            </a: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llamado </a:t>
            </a:r>
            <a:r>
              <a:rPr lang="es-ES" sz="28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211_formulario1.php</a:t>
            </a:r>
            <a:r>
              <a:rPr lang="es-ES" sz="28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introducir el nombre del alumno y el módulo que cursa, a escoger entre “Desarrollo Web en Entorno Servidor” y “Desarrollo Web en Entorno Cliente”. </a:t>
            </a: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r>
              <a:rPr lang="es-ES" sz="32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Envía el resultado a la página </a:t>
            </a:r>
            <a:r>
              <a:rPr lang="es-ES" sz="32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ES" sz="32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211_procesa1.php</a:t>
            </a:r>
            <a:r>
              <a:rPr lang="es-ES" sz="3200" b="1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s-ES" sz="3200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será la encargada de procesar los datos.</a:t>
            </a:r>
            <a:endParaRPr lang="es-ES" sz="32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spcBef>
                <a:spcPts val="600"/>
              </a:spcBef>
              <a:spcAft>
                <a:spcPts val="600"/>
              </a:spcAft>
            </a:pPr>
            <a:endParaRPr lang="es-ES" sz="2800" kern="100" dirty="0">
              <a:effectLst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BBC0C-AB72-8BD1-07E7-81A5440C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78" y="7923847"/>
            <a:ext cx="7654024" cy="423890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07C507-31AA-5AA1-897D-671E64565A49}"/>
              </a:ext>
            </a:extLst>
          </p:cNvPr>
          <p:cNvSpPr txBox="1"/>
          <p:nvPr/>
        </p:nvSpPr>
        <p:spPr>
          <a:xfrm>
            <a:off x="9659050" y="8919916"/>
            <a:ext cx="12195110" cy="2246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indent="450215">
              <a:spcBef>
                <a:spcPts val="600"/>
              </a:spcBef>
              <a:spcAft>
                <a:spcPts val="600"/>
              </a:spcAft>
              <a:defRPr sz="1800" kern="10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sz="2800" dirty="0"/>
              <a:t>Fíjate que si en un formulario web tienes que enviar alguna variable en la que sea </a:t>
            </a:r>
            <a:r>
              <a:rPr lang="es-ES" sz="2800" b="1" dirty="0"/>
              <a:t>posible almacenar más de un valor</a:t>
            </a:r>
            <a:r>
              <a:rPr lang="es-ES" sz="2800" dirty="0"/>
              <a:t>, como es el caso de las casillas de verificación en el ejemplo anterior (se pueden marcar varias a la vez), tendrás que ponerle corchetes al nombre de la variable para indicar que se trata de un </a:t>
            </a:r>
            <a:r>
              <a:rPr lang="es-ES" sz="2800" b="1" dirty="0"/>
              <a:t>array</a:t>
            </a:r>
            <a:r>
              <a:rPr lang="es-ES" sz="2800" dirty="0"/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2F1B26-9129-0900-A83A-205622586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6125140"/>
            <a:ext cx="15070528" cy="784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90A2A12-90B1-6A7D-A7DD-9CE6B618E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812" y="2549315"/>
            <a:ext cx="22851188" cy="11038670"/>
          </a:xfrm>
          <a:prstGeom prst="rect">
            <a:avLst/>
          </a:prstGeom>
        </p:spPr>
      </p:pic>
      <p:sp>
        <p:nvSpPr>
          <p:cNvPr id="6" name="Google Shape;357;p4">
            <a:extLst>
              <a:ext uri="{FF2B5EF4-FFF2-40B4-BE49-F238E27FC236}">
                <a16:creationId xmlns:a16="http://schemas.microsoft.com/office/drawing/2014/main" id="{1C442303-EE6C-9682-815A-A13BE27A768C}"/>
              </a:ext>
            </a:extLst>
          </p:cNvPr>
          <p:cNvSpPr txBox="1"/>
          <p:nvPr/>
        </p:nvSpPr>
        <p:spPr>
          <a:xfrm>
            <a:off x="18843844" y="12011385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82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211 – </a:t>
            </a:r>
            <a:r>
              <a:rPr lang="es-ES" b="1" dirty="0" err="1">
                <a:solidFill>
                  <a:srgbClr val="002060"/>
                </a:solidFill>
              </a:rPr>
              <a:t>procesa.php</a:t>
            </a:r>
            <a:r>
              <a:rPr lang="es-ES" b="1" dirty="0">
                <a:solidFill>
                  <a:srgbClr val="002060"/>
                </a:solidFill>
              </a:rPr>
              <a:t> SOLUCION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86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BBC0C-AB72-8BD1-07E7-81A5440C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78" y="7923847"/>
            <a:ext cx="7654024" cy="423890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B11C22-8B69-0C0E-C1C7-74AF47055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52" y="2626801"/>
            <a:ext cx="15723152" cy="10890215"/>
          </a:xfrm>
          <a:prstGeom prst="rect">
            <a:avLst/>
          </a:prstGeom>
        </p:spPr>
      </p:pic>
      <p:sp>
        <p:nvSpPr>
          <p:cNvPr id="3" name="Google Shape;357;p4">
            <a:extLst>
              <a:ext uri="{FF2B5EF4-FFF2-40B4-BE49-F238E27FC236}">
                <a16:creationId xmlns:a16="http://schemas.microsoft.com/office/drawing/2014/main" id="{6B86CA83-CBB2-6ABD-95BF-B773AAE85AFF}"/>
              </a:ext>
            </a:extLst>
          </p:cNvPr>
          <p:cNvSpPr txBox="1"/>
          <p:nvPr/>
        </p:nvSpPr>
        <p:spPr>
          <a:xfrm>
            <a:off x="19106656" y="12447904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5457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87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1D1600E-979E-37B2-3EB7-FB6502766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41"/>
          <a:stretch/>
        </p:blipFill>
        <p:spPr>
          <a:xfrm>
            <a:off x="1065245" y="1280160"/>
            <a:ext cx="14572862" cy="260953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AB908DD-493E-C228-F7D2-D2A91E240F17}"/>
              </a:ext>
            </a:extLst>
          </p:cNvPr>
          <p:cNvSpPr txBox="1"/>
          <p:nvPr/>
        </p:nvSpPr>
        <p:spPr>
          <a:xfrm>
            <a:off x="2962470" y="3889697"/>
            <a:ext cx="12195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>
              <a:spcBef>
                <a:spcPts val="1200"/>
              </a:spcBef>
              <a:spcAft>
                <a:spcPts val="1200"/>
              </a:spcAft>
            </a:pPr>
            <a:r>
              <a:rPr lang="es-ES" sz="3600" u="sng" kern="1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https://www.aulaclic.es/html/t_8_1.htm</a:t>
            </a:r>
            <a:r>
              <a:rPr lang="es-ES" sz="3600" kern="100" dirty="0">
                <a:solidFill>
                  <a:srgbClr val="00206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A1A77CC-CBBF-E23C-9D5A-0D6870816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784" y="4651724"/>
            <a:ext cx="17472003" cy="8420240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346EE57E-EA03-E687-A463-E48E1AD7FB29}"/>
              </a:ext>
            </a:extLst>
          </p:cNvPr>
          <p:cNvSpPr txBox="1"/>
          <p:nvPr/>
        </p:nvSpPr>
        <p:spPr>
          <a:xfrm>
            <a:off x="19106656" y="12471820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5554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DDC981F-6656-4EB6-740D-4BE4AD268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026862"/>
            <a:ext cx="16313928" cy="10804282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439329" y="7820349"/>
            <a:ext cx="12596328" cy="3762051"/>
          </a:xfrm>
        </p:spPr>
        <p:txBody>
          <a:bodyPr/>
          <a:lstStyle/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Usar </a:t>
            </a:r>
            <a:r>
              <a:rPr lang="es-ES" b="1" dirty="0">
                <a:solidFill>
                  <a:schemeClr val="accent3">
                    <a:lumMod val="75000"/>
                  </a:schemeClr>
                </a:solidFill>
              </a:rPr>
              <a:t>REQUEST</a:t>
            </a:r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 es más cómodo:</a:t>
            </a:r>
          </a:p>
          <a:p>
            <a:r>
              <a:rPr lang="es-ES" dirty="0">
                <a:solidFill>
                  <a:schemeClr val="accent3">
                    <a:lumMod val="75000"/>
                  </a:schemeClr>
                </a:solidFill>
              </a:rPr>
              <a:t> no tienes que fijarte qué método usas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88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8" name="Google Shape;357;p4">
            <a:extLst>
              <a:ext uri="{FF2B5EF4-FFF2-40B4-BE49-F238E27FC236}">
                <a16:creationId xmlns:a16="http://schemas.microsoft.com/office/drawing/2014/main" id="{BE9FBB80-7EFE-E279-D834-2F5DE1178CB8}"/>
              </a:ext>
            </a:extLst>
          </p:cNvPr>
          <p:cNvSpPr txBox="1"/>
          <p:nvPr/>
        </p:nvSpPr>
        <p:spPr>
          <a:xfrm>
            <a:off x="18758313" y="12515712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6636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212 Y 213 – Formulario2 y 3.php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89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2677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Duplica el formulario y procesa anterior y crea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212_formulario2_get.php / 213_formulario3_request.php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para probar el método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GET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y recogerlo con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REQUEST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Envía el resultado a la página </a:t>
            </a:r>
            <a:r>
              <a:rPr kumimoji="0" lang="es-ES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“</a:t>
            </a:r>
            <a:r>
              <a:rPr kumimoji="0" lang="es-ES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212_procesa2.php y 213_procesa3.php</a:t>
            </a:r>
            <a:r>
              <a:rPr kumimoji="0" lang="es-ES" sz="32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”</a:t>
            </a:r>
            <a:r>
              <a:rPr kumimoji="0" lang="es-ES" sz="3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respectivamente para procesar los datos.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81BBC0C-AB72-8BD1-07E7-81A5440C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478" y="7923847"/>
            <a:ext cx="7654024" cy="4238908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807C507-31AA-5AA1-897D-671E64565A49}"/>
              </a:ext>
            </a:extLst>
          </p:cNvPr>
          <p:cNvSpPr txBox="1"/>
          <p:nvPr/>
        </p:nvSpPr>
        <p:spPr>
          <a:xfrm>
            <a:off x="9659050" y="8919916"/>
            <a:ext cx="12195110" cy="22467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indent="450215">
              <a:spcBef>
                <a:spcPts val="600"/>
              </a:spcBef>
              <a:spcAft>
                <a:spcPts val="600"/>
              </a:spcAft>
              <a:defRPr sz="1800" kern="100"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Times New Roman" panose="02020603050405020304" pitchFamily="18" charset="0"/>
                <a:sym typeface="Arial"/>
              </a:rPr>
              <a:t>Fíjate que si en un formulario web tienes que enviar alguna variable en la que sea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Times New Roman" panose="02020603050405020304" pitchFamily="18" charset="0"/>
                <a:sym typeface="Arial"/>
              </a:rPr>
              <a:t>posible almacenar más de un valor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Times New Roman" panose="02020603050405020304" pitchFamily="18" charset="0"/>
                <a:sym typeface="Arial"/>
              </a:rPr>
              <a:t>, como es el caso de las casillas de verificación en el ejemplo anterior (se pueden marcar varias a la vez), tendrás que ponerle corchetes al nombre de la variable para indicar que se trata de un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Times New Roman" panose="02020603050405020304" pitchFamily="18" charset="0"/>
                <a:sym typeface="Arial"/>
              </a:rPr>
              <a:t>array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cs typeface="Times New Roman" panose="02020603050405020304" pitchFamily="18" charset="0"/>
                <a:sym typeface="Arial"/>
              </a:rPr>
              <a:t>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82F1B26-9129-0900-A83A-2056225867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86" y="6637835"/>
            <a:ext cx="15070528" cy="78471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8B64E7-65E2-E0C2-D38C-911E9C612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151" y="12324205"/>
            <a:ext cx="16874009" cy="1275573"/>
          </a:xfrm>
          <a:prstGeom prst="rect">
            <a:avLst/>
          </a:prstGeom>
        </p:spPr>
      </p:pic>
      <p:sp>
        <p:nvSpPr>
          <p:cNvPr id="6" name="Google Shape;357;p4">
            <a:extLst>
              <a:ext uri="{FF2B5EF4-FFF2-40B4-BE49-F238E27FC236}">
                <a16:creationId xmlns:a16="http://schemas.microsoft.com/office/drawing/2014/main" id="{734909AB-3DB3-87B2-19C6-2CA8E0130637}"/>
              </a:ext>
            </a:extLst>
          </p:cNvPr>
          <p:cNvSpPr txBox="1"/>
          <p:nvPr/>
        </p:nvSpPr>
        <p:spPr>
          <a:xfrm>
            <a:off x="18589846" y="10962467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412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"/>
          <p:cNvSpPr txBox="1">
            <a:spLocks noGrp="1"/>
          </p:cNvSpPr>
          <p:nvPr>
            <p:ph type="title"/>
          </p:nvPr>
        </p:nvSpPr>
        <p:spPr>
          <a:xfrm>
            <a:off x="-144732" y="7414896"/>
            <a:ext cx="5648386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/>
              <a:t>Atajo:</a:t>
            </a:r>
            <a:endParaRPr/>
          </a:p>
        </p:txBody>
      </p:sp>
      <p:sp>
        <p:nvSpPr>
          <p:cNvPr id="396" name="Google Shape;396;p10"/>
          <p:cNvSpPr txBox="1">
            <a:spLocks noGrp="1"/>
          </p:cNvSpPr>
          <p:nvPr>
            <p:ph type="body" idx="1"/>
          </p:nvPr>
        </p:nvSpPr>
        <p:spPr>
          <a:xfrm>
            <a:off x="2840007" y="7715833"/>
            <a:ext cx="21844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92"/>
              <a:buNone/>
            </a:pPr>
            <a:r>
              <a:rPr lang="es-ES"/>
              <a:t>Escribiendo “</a:t>
            </a:r>
            <a:r>
              <a:rPr lang="es-ES">
                <a:highlight>
                  <a:srgbClr val="FFFF00"/>
                </a:highlight>
              </a:rPr>
              <a:t>html</a:t>
            </a:r>
            <a:r>
              <a:rPr lang="es-ES"/>
              <a:t>” al inicio del archivo, nos genera la estructura</a:t>
            </a:r>
            <a:endParaRPr/>
          </a:p>
        </p:txBody>
      </p:sp>
      <p:sp>
        <p:nvSpPr>
          <p:cNvPr id="397" name="Google Shape;397;p10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pic>
        <p:nvPicPr>
          <p:cNvPr id="398" name="Google Shape;39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827" y="9222158"/>
            <a:ext cx="10721284" cy="368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2715" y="9081461"/>
            <a:ext cx="10721285" cy="402048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0"/>
          <p:cNvSpPr txBox="1"/>
          <p:nvPr/>
        </p:nvSpPr>
        <p:spPr>
          <a:xfrm>
            <a:off x="1200070" y="2265283"/>
            <a:ext cx="19002994" cy="2548257"/>
          </a:xfrm>
          <a:prstGeom prst="rect">
            <a:avLst/>
          </a:prstGeom>
          <a:solidFill>
            <a:srgbClr val="88ADDB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2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946"/>
              <a:buFont typeface="Noto Sans Symbols"/>
              <a:buNone/>
            </a:pP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Crea el archivo </a:t>
            </a:r>
            <a:r>
              <a:rPr lang="es-ES" sz="40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Candara"/>
                <a:ea typeface="Candara"/>
                <a:cs typeface="Candara"/>
                <a:sym typeface="Candara"/>
              </a:rPr>
              <a:t>201_print.php </a:t>
            </a:r>
            <a:r>
              <a:rPr lang="es-ES" sz="4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y prueba el ejemplo anterior modificándolo y comentándolo un poco</a:t>
            </a:r>
            <a:endParaRPr/>
          </a:p>
        </p:txBody>
      </p:sp>
      <p:pic>
        <p:nvPicPr>
          <p:cNvPr id="2" name="Imagen 1">
            <a:hlinkClick r:id="rId5" action="ppaction://hlinksldjump"/>
            <a:extLst>
              <a:ext uri="{FF2B5EF4-FFF2-40B4-BE49-F238E27FC236}">
                <a16:creationId xmlns:a16="http://schemas.microsoft.com/office/drawing/2014/main" id="{46071186-F48A-3498-637D-087142B14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90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DF270D-8CD6-CAFF-40C2-3F56486D0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466849"/>
            <a:ext cx="18566882" cy="80395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14616F5-7BDD-923E-A8D1-BD1EAFBAC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8" y="9485281"/>
            <a:ext cx="18715655" cy="312950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7" name="Google Shape;357;p4">
            <a:extLst>
              <a:ext uri="{FF2B5EF4-FFF2-40B4-BE49-F238E27FC236}">
                <a16:creationId xmlns:a16="http://schemas.microsoft.com/office/drawing/2014/main" id="{7EE4B3B1-CA1C-ADFD-E9D9-8789B865857D}"/>
              </a:ext>
            </a:extLst>
          </p:cNvPr>
          <p:cNvSpPr txBox="1"/>
          <p:nvPr/>
        </p:nvSpPr>
        <p:spPr>
          <a:xfrm>
            <a:off x="19106656" y="12490775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65782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F2C4F16-D385-CD6A-F2E4-CB6CAE4C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88" y="252963"/>
            <a:ext cx="18862824" cy="12289006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91</a:t>
            </a:fld>
            <a:endParaRPr lang="es-ES"/>
          </a:p>
        </p:txBody>
      </p:sp>
      <p:pic>
        <p:nvPicPr>
          <p:cNvPr id="6" name="Imagen 5">
            <a:hlinkClick r:id="rId3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6DE7E4B-9E9A-C873-3D1A-FF8BB060906E}"/>
              </a:ext>
            </a:extLst>
          </p:cNvPr>
          <p:cNvSpPr/>
          <p:nvPr/>
        </p:nvSpPr>
        <p:spPr>
          <a:xfrm>
            <a:off x="9304926" y="5617028"/>
            <a:ext cx="7023645" cy="780438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17216C-B891-EAA8-BB22-78F7821AA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487" y="10786189"/>
            <a:ext cx="17463978" cy="2929812"/>
          </a:xfrm>
          <a:prstGeom prst="rect">
            <a:avLst/>
          </a:prstGeom>
        </p:spPr>
      </p:pic>
      <p:sp>
        <p:nvSpPr>
          <p:cNvPr id="2" name="Google Shape;357;p4">
            <a:extLst>
              <a:ext uri="{FF2B5EF4-FFF2-40B4-BE49-F238E27FC236}">
                <a16:creationId xmlns:a16="http://schemas.microsoft.com/office/drawing/2014/main" id="{B7B45A85-6B7A-089F-B369-FDFAB015DE28}"/>
              </a:ext>
            </a:extLst>
          </p:cNvPr>
          <p:cNvSpPr txBox="1"/>
          <p:nvPr/>
        </p:nvSpPr>
        <p:spPr>
          <a:xfrm>
            <a:off x="534535" y="12449417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7769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214 – Formulario4.php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92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29238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Crea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214_formulario4.php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para probar el formulario contenido en la misma página con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PHP_SELF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anterior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sz="2800" kern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Fíjate si envías sin añadir nada al formulario y añade tus conclusiones en los comentarios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3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729160-0657-54D1-AC93-42E4EED24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" y="7236797"/>
            <a:ext cx="5765541" cy="4618632"/>
          </a:xfrm>
          <a:prstGeom prst="rect">
            <a:avLst/>
          </a:prstGeom>
        </p:spPr>
      </p:pic>
      <p:sp>
        <p:nvSpPr>
          <p:cNvPr id="5" name="Google Shape;357;p4">
            <a:extLst>
              <a:ext uri="{FF2B5EF4-FFF2-40B4-BE49-F238E27FC236}">
                <a16:creationId xmlns:a16="http://schemas.microsoft.com/office/drawing/2014/main" id="{87A127D7-5FFB-8153-3591-96957D7A5E15}"/>
              </a:ext>
            </a:extLst>
          </p:cNvPr>
          <p:cNvSpPr txBox="1"/>
          <p:nvPr/>
        </p:nvSpPr>
        <p:spPr>
          <a:xfrm>
            <a:off x="18854541" y="12303057"/>
            <a:ext cx="5277344" cy="120028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s-ES" sz="72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ma.3/10/23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23122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93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BEA220-B224-0908-833E-A4956E57D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147" y="1280160"/>
            <a:ext cx="18491718" cy="119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2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94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77CD47-CD68-41DF-A29C-3521F5302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199582"/>
            <a:ext cx="19144861" cy="1181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888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95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D56DD7-0662-8A78-6F2F-59082C66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1" y="1058868"/>
            <a:ext cx="19033412" cy="37577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986E32-B75F-D130-95BB-68E2205DB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964" y="4425857"/>
            <a:ext cx="18558820" cy="860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6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96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E347BC-1943-F6DB-F236-AFA33B1B7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40" y="1589438"/>
            <a:ext cx="19146048" cy="56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83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770E9-DB1C-00FF-FEFB-30970A81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03AA77-09FB-B949-61EC-B2483F3B46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820BB6-0C0A-0B34-7426-195CCBD44DE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4DFA66-723E-AFC6-E2C7-6A26BB0F5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97</a:t>
            </a:fld>
            <a:endParaRPr lang="es-ES"/>
          </a:p>
        </p:txBody>
      </p:sp>
      <p:pic>
        <p:nvPicPr>
          <p:cNvPr id="6" name="Imagen 5">
            <a:hlinkClick r:id="rId2" action="ppaction://hlinksldjump"/>
            <a:extLst>
              <a:ext uri="{FF2B5EF4-FFF2-40B4-BE49-F238E27FC236}">
                <a16:creationId xmlns:a16="http://schemas.microsoft.com/office/drawing/2014/main" id="{D81F4D80-DB53-2408-5F6D-C46FB89CB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7D40B8-CE23-EFE3-D332-3B3A81B2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575" y="0"/>
            <a:ext cx="16430988" cy="137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56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63947"/>
          </a:schemeClr>
        </a:solid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8"/>
          <p:cNvSpPr txBox="1">
            <a:spLocks noGrp="1"/>
          </p:cNvSpPr>
          <p:nvPr>
            <p:ph type="title"/>
          </p:nvPr>
        </p:nvSpPr>
        <p:spPr>
          <a:xfrm>
            <a:off x="1270000" y="812799"/>
            <a:ext cx="21844000" cy="221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b="1" dirty="0">
                <a:solidFill>
                  <a:srgbClr val="002060"/>
                </a:solidFill>
              </a:rPr>
              <a:t>PRÁCTICA 215 – Formulario5.php</a:t>
            </a:r>
            <a:endParaRPr b="1" dirty="0">
              <a:solidFill>
                <a:srgbClr val="002060"/>
              </a:solidFill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sldNum" idx="12"/>
          </p:nvPr>
        </p:nvSpPr>
        <p:spPr>
          <a:xfrm>
            <a:off x="20939760" y="640080"/>
            <a:ext cx="182880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fld id="{00000000-1234-1234-1234-123412341234}" type="slidenum"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ndara"/>
                <a:sym typeface="Candar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  <a:tabLst/>
                <a:defRPr/>
              </a:pPr>
              <a:t>98</a:t>
            </a:fld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ndara"/>
              <a:sym typeface="Candara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7A65784-5976-F05F-BDA5-9DEBC7819E23}"/>
              </a:ext>
            </a:extLst>
          </p:cNvPr>
          <p:cNvSpPr txBox="1"/>
          <p:nvPr/>
        </p:nvSpPr>
        <p:spPr>
          <a:xfrm>
            <a:off x="762000" y="3458878"/>
            <a:ext cx="21602700" cy="33547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Crea </a:t>
            </a:r>
            <a:r>
              <a:rPr kumimoji="0" lang="es-ES" sz="2800" b="1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215_formulario5.php</a:t>
            </a: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para probar el formulario contenido en la misma página  y que realice las anteriores comprobaciones para mostrar mensaje de error en tal caso.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s-ES" sz="2800" kern="100" dirty="0"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28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Fíjate si envías sin añadir nada al formulario y añade tus conclusiones en los comentarios</a:t>
            </a: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3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45021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s-ES" sz="28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" name="Imagen 1">
            <a:hlinkClick r:id="rId3" action="ppaction://hlinksldjump"/>
            <a:extLst>
              <a:ext uri="{FF2B5EF4-FFF2-40B4-BE49-F238E27FC236}">
                <a16:creationId xmlns:a16="http://schemas.microsoft.com/office/drawing/2014/main" id="{58CAC654-425D-C324-98C2-3A3151EF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8677"/>
            <a:ext cx="1615440" cy="103553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643F9B7-3E48-32B4-8485-A867097E1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" y="6871783"/>
            <a:ext cx="15198264" cy="474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785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CD9C49-8050-4876-8C01-219E1F3C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Repositorio GitHub Completo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BB282B-EADE-9170-857A-4FB064792C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2A27A3-D69F-B79C-E97C-B79C009758D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191044-53C9-9724-D033-FB16C77E6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99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B530B5-4600-1AFA-06BC-CB1560D8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9" y="2919062"/>
            <a:ext cx="8583155" cy="96259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FB58F8-43B4-7235-8480-F409E4E1A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423" y="2289946"/>
            <a:ext cx="6780847" cy="112785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C4B9EF-43F4-7311-7C26-DBDC5306B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0270" y="4078671"/>
            <a:ext cx="7413983" cy="681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3750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10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11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12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13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14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2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3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4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5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6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7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8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ppt/theme/themeOverride9.xml><?xml version="1.0" encoding="utf-8"?>
<a:themeOverride xmlns:a="http://schemas.openxmlformats.org/drawingml/2006/main">
  <a:clrScheme name="Atlas">
    <a:dk1>
      <a:srgbClr val="000000"/>
    </a:dk1>
    <a:lt1>
      <a:srgbClr val="FFFFFF"/>
    </a:lt1>
    <a:dk2>
      <a:srgbClr val="454545"/>
    </a:dk2>
    <a:lt2>
      <a:srgbClr val="E0E0E0"/>
    </a:lt2>
    <a:accent1>
      <a:srgbClr val="10B6F4"/>
    </a:accent1>
    <a:accent2>
      <a:srgbClr val="3C78C3"/>
    </a:accent2>
    <a:accent3>
      <a:srgbClr val="9F52D0"/>
    </a:accent3>
    <a:accent4>
      <a:srgbClr val="D64198"/>
    </a:accent4>
    <a:accent5>
      <a:srgbClr val="DA2228"/>
    </a:accent5>
    <a:accent6>
      <a:srgbClr val="F18318"/>
    </a:accent6>
    <a:hlink>
      <a:srgbClr val="38DDEC"/>
    </a:hlink>
    <a:folHlink>
      <a:srgbClr val="A8DE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3884</TotalTime>
  <Words>1811</Words>
  <Application>Microsoft Macintosh PowerPoint</Application>
  <PresentationFormat>Personalizado</PresentationFormat>
  <Paragraphs>293</Paragraphs>
  <Slides>101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101</vt:i4>
      </vt:variant>
    </vt:vector>
  </HeadingPairs>
  <TitlesOfParts>
    <vt:vector size="109" baseType="lpstr">
      <vt:lpstr>Symbol</vt:lpstr>
      <vt:lpstr>Arial</vt:lpstr>
      <vt:lpstr>Helvetica Neue</vt:lpstr>
      <vt:lpstr>Noto Sans Symbols</vt:lpstr>
      <vt:lpstr>Century Gothic</vt:lpstr>
      <vt:lpstr>Avenir</vt:lpstr>
      <vt:lpstr>Candara</vt:lpstr>
      <vt:lpstr>Atlas</vt:lpstr>
      <vt:lpstr>UD2- EL LENGUAJE PHP</vt:lpstr>
      <vt:lpstr>Desarrollo Web en Entorno Servidor</vt:lpstr>
      <vt:lpstr>Índice</vt:lpstr>
      <vt:lpstr>Presentación de PowerPoint</vt:lpstr>
      <vt:lpstr>Presentación de PowerPoint</vt:lpstr>
      <vt:lpstr>Preparación del Entorno</vt:lpstr>
      <vt:lpstr>3. GENERACIÓN DE CÓDIGO HTML</vt:lpstr>
      <vt:lpstr>Presentación de PowerPoint</vt:lpstr>
      <vt:lpstr>Atajo: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201 PRINT</vt:lpstr>
      <vt:lpstr>4. TIPOS DE DATOS FUNCIONES Y VARIABLES</vt:lpstr>
      <vt:lpstr>Presentación de PowerPoint</vt:lpstr>
      <vt:lpstr>Presentación de PowerPoint</vt:lpstr>
      <vt:lpstr>Presentación de PowerPoint</vt:lpstr>
      <vt:lpstr>Presentación de PowerPoint</vt:lpstr>
      <vt:lpstr>Semana  25-29 Septiembre</vt:lpstr>
      <vt:lpstr>Presentación de PowerPoint</vt:lpstr>
      <vt:lpstr>Presentación de PowerPoint</vt:lpstr>
      <vt:lpstr>Constantes predefinidas por PHP</vt:lpstr>
      <vt:lpstr>PRÁCTICA 202 CONSTANTES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203 FECHAS</vt:lpstr>
      <vt:lpstr>Presentación de PowerPoint</vt:lpstr>
      <vt:lpstr>Presentación de PowerPoint</vt:lpstr>
      <vt:lpstr>Presentación de PowerPoint</vt:lpstr>
      <vt:lpstr>Presentación de PowerPoint</vt:lpstr>
      <vt:lpstr>PRÁCTICA 204 VARIAB. ESPECIALES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205 – ESTRUCT. CONTROL</vt:lpstr>
      <vt:lpstr>Presentación de PowerPoint</vt:lpstr>
      <vt:lpstr>PRÁCTICA 206 – MOSTRAR FECHA</vt:lpstr>
      <vt:lpstr>Presentación de PowerPoint</vt:lpstr>
      <vt:lpstr>Presentación de PowerPoint</vt:lpstr>
      <vt:lpstr>(continuación) PRÁCTICA 205 – ESTRUCT. CONTROL (Completar con FOR / WHILE)</vt:lpstr>
      <vt:lpstr>6. FUNCIONES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207 – dos ficheros</vt:lpstr>
      <vt:lpstr>PRÁCTICA 208 – fecha-función/llamada</vt:lpstr>
      <vt:lpstr>Presentación de PowerPoint</vt:lpstr>
      <vt:lpstr>PRÁCTICA 209 – funciones</vt:lpstr>
      <vt:lpstr>Presentación de PowerPoint</vt:lpstr>
      <vt:lpstr>Presentación de PowerPoint</vt:lpstr>
      <vt:lpstr>Presentación de PowerPoint</vt:lpstr>
      <vt:lpstr>Presentación de PowerPoint</vt:lpstr>
      <vt:lpstr>PRÁCTICA 209 – funciones (continuación)</vt:lpstr>
      <vt:lpstr>7. ARRAYS</vt:lpstr>
      <vt:lpstr>Presentación de PowerPoint</vt:lpstr>
      <vt:lpstr>PRÁCTICA 210 – ARRAYS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210 – ARRAYS</vt:lpstr>
      <vt:lpstr>SEMANA  2-6 Octubre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8. FORMULARIOS</vt:lpstr>
      <vt:lpstr>Presentación de PowerPoint</vt:lpstr>
      <vt:lpstr>Presentación de PowerPoint</vt:lpstr>
      <vt:lpstr>Presentación de PowerPoint</vt:lpstr>
      <vt:lpstr>PRÁCTICA 211 – Formulario1.php</vt:lpstr>
      <vt:lpstr>PRÁCTICA 211 – Formulario1.php SOLUCION</vt:lpstr>
      <vt:lpstr>PRÁCTICA 211 – procesa.php SOLUCION</vt:lpstr>
      <vt:lpstr>Presentación de PowerPoint</vt:lpstr>
      <vt:lpstr>Presentación de PowerPoint</vt:lpstr>
      <vt:lpstr>PRÁCTICA 212 Y 213 – Formulario2 y 3.php</vt:lpstr>
      <vt:lpstr>Presentación de PowerPoint</vt:lpstr>
      <vt:lpstr>Presentación de PowerPoint</vt:lpstr>
      <vt:lpstr>PRÁCTICA 214 – Formulario4.php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PRÁCTICA 215 – Formulario5.php</vt:lpstr>
      <vt:lpstr>Repositorio GitHub Completo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UD2- EL LENGUAJE PHP</dc:title>
  <cp:lastModifiedBy>Antonio Profe</cp:lastModifiedBy>
  <cp:revision>30</cp:revision>
  <dcterms:modified xsi:type="dcterms:W3CDTF">2023-10-18T04:05:02Z</dcterms:modified>
</cp:coreProperties>
</file>